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8"/>
  </p:notesMasterIdLst>
  <p:sldIdLst>
    <p:sldId id="256" r:id="rId2"/>
    <p:sldId id="257" r:id="rId3"/>
    <p:sldId id="260" r:id="rId4"/>
    <p:sldId id="268" r:id="rId5"/>
    <p:sldId id="258" r:id="rId6"/>
    <p:sldId id="259" r:id="rId7"/>
  </p:sldIdLst>
  <p:sldSz cx="9144000" cy="5143500" type="screen16x9"/>
  <p:notesSz cx="6858000" cy="9144000"/>
  <p:embeddedFontLst>
    <p:embeddedFont>
      <p:font typeface="Economica" panose="020B0604020202020204" charset="0"/>
      <p:regular r:id="rId9"/>
      <p:bold r:id="rId10"/>
      <p:italic r:id="rId11"/>
      <p:boldItalic r:id="rId12"/>
    </p:embeddedFont>
    <p:embeddedFont>
      <p:font typeface="Fira Sans Extra Condensed Medium" panose="020B060402020202020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Lato Light" panose="020B0604020202020204" charset="0"/>
      <p:regular r:id="rId21"/>
      <p:bold r:id="rId22"/>
      <p:italic r:id="rId23"/>
      <p:boldItalic r:id="rId24"/>
    </p:embeddedFont>
    <p:embeddedFont>
      <p:font typeface="Roboto Condensed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53AE1B-9DEA-4313-824A-69500674D651}">
  <a:tblStyle styleId="{4453AE1B-9DEA-4313-824A-69500674D6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563d59f79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563d59f79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0801d671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0801d671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563d59f7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563d59f7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563d59f79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563d59f79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563d59f79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563d59f79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563d59f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563d59f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95800" y="560025"/>
            <a:ext cx="57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76675" y="2633450"/>
            <a:ext cx="2241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003600" y="368825"/>
            <a:ext cx="31365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2900" y="1966650"/>
            <a:ext cx="4718100" cy="17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050750" y="376125"/>
            <a:ext cx="30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13100" y="849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113100" y="193570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4097251" y="1359073"/>
            <a:ext cx="1686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299600" y="1761048"/>
            <a:ext cx="1483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 hasCustomPrompt="1"/>
          </p:nvPr>
        </p:nvSpPr>
        <p:spPr>
          <a:xfrm>
            <a:off x="5614677" y="1518450"/>
            <a:ext cx="1253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3"/>
          </p:nvPr>
        </p:nvSpPr>
        <p:spPr>
          <a:xfrm>
            <a:off x="4372776" y="3631918"/>
            <a:ext cx="137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4366726" y="4032151"/>
            <a:ext cx="144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5" hasCustomPrompt="1"/>
          </p:nvPr>
        </p:nvSpPr>
        <p:spPr>
          <a:xfrm>
            <a:off x="5614677" y="2659574"/>
            <a:ext cx="1253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6"/>
          </p:nvPr>
        </p:nvSpPr>
        <p:spPr>
          <a:xfrm>
            <a:off x="6696247" y="2455700"/>
            <a:ext cx="16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6676267" y="2853909"/>
            <a:ext cx="1483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8" hasCustomPrompt="1"/>
          </p:nvPr>
        </p:nvSpPr>
        <p:spPr>
          <a:xfrm>
            <a:off x="5614677" y="3800697"/>
            <a:ext cx="1253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ctrTitle" idx="9"/>
          </p:nvPr>
        </p:nvSpPr>
        <p:spPr>
          <a:xfrm>
            <a:off x="5136200" y="218975"/>
            <a:ext cx="21711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599375" y="2132550"/>
            <a:ext cx="19452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 idx="2"/>
          </p:nvPr>
        </p:nvSpPr>
        <p:spPr>
          <a:xfrm>
            <a:off x="6483022" y="198080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483022" y="239551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3" hasCustomPrompt="1"/>
          </p:nvPr>
        </p:nvSpPr>
        <p:spPr>
          <a:xfrm>
            <a:off x="5544574" y="2282860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ctrTitle" idx="4"/>
          </p:nvPr>
        </p:nvSpPr>
        <p:spPr>
          <a:xfrm>
            <a:off x="218772" y="2021734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5"/>
          </p:nvPr>
        </p:nvSpPr>
        <p:spPr>
          <a:xfrm>
            <a:off x="564072" y="243644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6" hasCustomPrompt="1"/>
          </p:nvPr>
        </p:nvSpPr>
        <p:spPr>
          <a:xfrm>
            <a:off x="2728593" y="2282850"/>
            <a:ext cx="70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2342550" y="368825"/>
            <a:ext cx="4458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937700" y="1453708"/>
            <a:ext cx="7268700" cy="17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conomica"/>
              <a:buNone/>
              <a:defRPr sz="28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conomica"/>
              <a:buNone/>
              <a:defRPr sz="28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conomica"/>
              <a:buNone/>
              <a:defRPr sz="28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conomica"/>
              <a:buNone/>
              <a:defRPr sz="28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conomica"/>
              <a:buNone/>
              <a:defRPr sz="28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conomica"/>
              <a:buNone/>
              <a:defRPr sz="28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conomica"/>
              <a:buNone/>
              <a:defRPr sz="28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conomica"/>
              <a:buNone/>
              <a:defRPr sz="28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conomica"/>
              <a:buNone/>
              <a:defRPr sz="28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9" r:id="rId5"/>
    <p:sldLayoutId id="2147483660" r:id="rId6"/>
    <p:sldLayoutId id="2147483663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ctrTitle"/>
          </p:nvPr>
        </p:nvSpPr>
        <p:spPr>
          <a:xfrm>
            <a:off x="2249214" y="181652"/>
            <a:ext cx="57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PENSAMIENTO INDIA</a:t>
            </a:r>
            <a:endParaRPr dirty="0"/>
          </a:p>
        </p:txBody>
      </p:sp>
      <p:sp>
        <p:nvSpPr>
          <p:cNvPr id="124" name="Google Shape;124;p29"/>
          <p:cNvSpPr txBox="1">
            <a:spLocks noGrp="1"/>
          </p:cNvSpPr>
          <p:nvPr>
            <p:ph type="subTitle" idx="1"/>
          </p:nvPr>
        </p:nvSpPr>
        <p:spPr>
          <a:xfrm>
            <a:off x="2469932" y="2229801"/>
            <a:ext cx="5969361" cy="493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dirty="0"/>
              <a:t>VEDISMO/BRAHMANISMO/HINDUISMO/BUDISMO/JAINISMO/</a:t>
            </a:r>
          </a:p>
          <a:p>
            <a:r>
              <a:rPr lang="es-MX" dirty="0"/>
              <a:t>SIKISMO</a:t>
            </a:r>
          </a:p>
          <a:p>
            <a:r>
              <a:rPr lang="es-MX" dirty="0"/>
              <a:t> </a:t>
            </a:r>
          </a:p>
          <a:p>
            <a:r>
              <a:rPr lang="es-MX" dirty="0"/>
              <a:t>INDIA TIERRA DE LA ESPIRITUALIDAD                                     </a:t>
            </a:r>
          </a:p>
          <a:p>
            <a:r>
              <a:rPr lang="es-MX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                                                                                        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                                      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                                                                                                                          </a:t>
            </a:r>
            <a:r>
              <a:rPr lang="es-CL" dirty="0" err="1"/>
              <a:t>Fanor</a:t>
            </a:r>
            <a:r>
              <a:rPr lang="es-CL" dirty="0"/>
              <a:t>  Larraín </a:t>
            </a:r>
            <a:endParaRPr dirty="0"/>
          </a:p>
        </p:txBody>
      </p:sp>
      <p:sp>
        <p:nvSpPr>
          <p:cNvPr id="125" name="Google Shape;125;p29"/>
          <p:cNvSpPr/>
          <p:nvPr/>
        </p:nvSpPr>
        <p:spPr>
          <a:xfrm>
            <a:off x="6619036" y="3446870"/>
            <a:ext cx="1546769" cy="279991"/>
          </a:xfrm>
          <a:custGeom>
            <a:avLst/>
            <a:gdLst/>
            <a:ahLst/>
            <a:cxnLst/>
            <a:rect l="l" t="t" r="r" b="b"/>
            <a:pathLst>
              <a:path w="44769" h="13073" extrusionOk="0">
                <a:moveTo>
                  <a:pt x="0" y="299"/>
                </a:moveTo>
                <a:lnTo>
                  <a:pt x="22126" y="13073"/>
                </a:lnTo>
                <a:lnTo>
                  <a:pt x="44769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Grabación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4193" y="412728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title"/>
          </p:nvPr>
        </p:nvSpPr>
        <p:spPr>
          <a:xfrm>
            <a:off x="2342550" y="368825"/>
            <a:ext cx="4458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/>
              <a:t>LO UNIVERSAL</a:t>
            </a:r>
            <a:endParaRPr dirty="0"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1"/>
          </p:nvPr>
        </p:nvSpPr>
        <p:spPr>
          <a:xfrm>
            <a:off x="937500" y="1094687"/>
            <a:ext cx="7268700" cy="31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/>
              <a:t>ENFÁSIS EN LO UNIVERSAL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/>
              <a:t>CONCEPTO DE UNIDAD EN TODAS LAS COSAS, MONISMO, TEISMO,  MONOTEISMO 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/>
              <a:t>SUPREMACÍA DEL  </a:t>
            </a:r>
            <a:r>
              <a:rPr lang="es-MX" i="1" dirty="0"/>
              <a:t>SER UNIVERSAL </a:t>
            </a:r>
            <a:r>
              <a:rPr lang="es-MX" dirty="0"/>
              <a:t>SOBRE LO PARTICULAR (ÁTMAN alma individual)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b="1" i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b="1" i="1" dirty="0">
                <a:solidFill>
                  <a:srgbClr val="92D050"/>
                </a:solidFill>
              </a:rPr>
              <a:t>BRAHMAN (origen, fundamento y fin de todo). ESPIRIRTU UNIVERSAL &amp; PRINCIPIO SUPREMO en mi DIOS PERSONAL (ISHVARA)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b="1" i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b="1" i="1" dirty="0">
                <a:solidFill>
                  <a:srgbClr val="92D050"/>
                </a:solidFill>
              </a:rPr>
              <a:t>HENOTEISMO</a:t>
            </a:r>
            <a:r>
              <a:rPr lang="es-MX" b="1" i="1" dirty="0">
                <a:solidFill>
                  <a:srgbClr val="FF0000"/>
                </a:solidFill>
              </a:rPr>
              <a:t> </a:t>
            </a:r>
            <a:r>
              <a:rPr lang="es-ES" dirty="0"/>
              <a:t>Sólo un único dios es merecedor de adoración, aunque no niega la existencia de otros dioses.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Creencia en varios dioses, aunque no los considera tan dignos de veneración como el dios propio. </a:t>
            </a:r>
            <a:endParaRPr lang="es-MX" b="1" i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b="1" i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/>
              <a:t>ACTITUD CONTEMPLATIVA. MEDITACION. LA LIBERACIÓN DEL CICLO DE REENCARNACIONES ES LA META DEL SER HUMANO. EL MEDIO ES LA DEVOCIÓN (BHAKTI) Y EL CONOCIMIENTO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/>
              <a:t>EXTENSION DEL YO EN LOS OTROS. NO AGRESIÓN NI ANTAGONISMO. NO VIOLENCIA.</a:t>
            </a:r>
            <a:endParaRPr lang="en-US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30"/>
          <p:cNvSpPr/>
          <p:nvPr/>
        </p:nvSpPr>
        <p:spPr>
          <a:xfrm>
            <a:off x="3883225" y="1031024"/>
            <a:ext cx="1377542" cy="208188"/>
          </a:xfrm>
          <a:custGeom>
            <a:avLst/>
            <a:gdLst/>
            <a:ahLst/>
            <a:cxnLst/>
            <a:rect l="l" t="t" r="r" b="b"/>
            <a:pathLst>
              <a:path w="44769" h="13073" extrusionOk="0">
                <a:moveTo>
                  <a:pt x="0" y="299"/>
                </a:moveTo>
                <a:lnTo>
                  <a:pt x="22126" y="13073"/>
                </a:lnTo>
                <a:lnTo>
                  <a:pt x="44769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138;p31"/>
          <p:cNvSpPr/>
          <p:nvPr/>
        </p:nvSpPr>
        <p:spPr>
          <a:xfrm rot="1799484">
            <a:off x="2667566" y="356202"/>
            <a:ext cx="905565" cy="743993"/>
          </a:xfrm>
          <a:prstGeom prst="hexagon">
            <a:avLst>
              <a:gd name="adj" fmla="val 28345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46;p31"/>
          <p:cNvSpPr txBox="1">
            <a:spLocks/>
          </p:cNvSpPr>
          <p:nvPr/>
        </p:nvSpPr>
        <p:spPr>
          <a:xfrm>
            <a:off x="2746369" y="432850"/>
            <a:ext cx="755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  <a:latin typeface="Economica" panose="020B0604020202020204" charset="0"/>
              </a:rPr>
              <a:t>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>
            <a:spLocks noGrp="1"/>
          </p:cNvSpPr>
          <p:nvPr>
            <p:ph type="body" idx="1"/>
          </p:nvPr>
        </p:nvSpPr>
        <p:spPr>
          <a:xfrm>
            <a:off x="683171" y="1239212"/>
            <a:ext cx="7877353" cy="3796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MX" sz="1200" dirty="0"/>
              <a:t>LA IGNORANCIA HACE QUE LA MULTIPLICIDAD APARENTE SEA ILUSORIA. </a:t>
            </a:r>
          </a:p>
          <a:p>
            <a:pPr marL="0" indent="0" algn="just">
              <a:buNone/>
            </a:pPr>
            <a:r>
              <a:rPr lang="es-MX" sz="1200" dirty="0"/>
              <a:t>EXISTE LA EXISTENCIA DE UNA Y SOLA ENTIDAD REAL: BRAHMAN/ATMAN. EL RESTO ES IGNORANCIA. IDEALISMO/MONISMO AUNQUE EXISTEN 300 MILLONES DE DIOSES, UN  ABSOLUTO, UN GRAN ORIGINAL. ESENCIA ALTISIMA SUPREMA</a:t>
            </a:r>
          </a:p>
          <a:p>
            <a:pPr marL="0" indent="0" algn="just">
              <a:buNone/>
            </a:pPr>
            <a:endParaRPr lang="es-MX" sz="1200" b="1" dirty="0">
              <a:solidFill>
                <a:srgbClr val="92D050"/>
              </a:solidFill>
            </a:endParaRPr>
          </a:p>
          <a:p>
            <a:pPr marL="0" indent="0" algn="just">
              <a:buNone/>
            </a:pPr>
            <a:r>
              <a:rPr lang="es-MX" sz="1200" b="1" dirty="0">
                <a:solidFill>
                  <a:srgbClr val="92D050"/>
                </a:solidFill>
              </a:rPr>
              <a:t>HENOTEISMO. </a:t>
            </a:r>
            <a:r>
              <a:rPr lang="es-ES" sz="1200" b="1" dirty="0">
                <a:solidFill>
                  <a:srgbClr val="92D050"/>
                </a:solidFill>
              </a:rPr>
              <a:t>HAY UN SOLO DIOS SIN NEGAR LA EXISTENCIA DE OTRAS DEIDADES Y RENDIRLES CULTO</a:t>
            </a:r>
          </a:p>
          <a:p>
            <a:pPr marL="0" indent="0" algn="just">
              <a:buNone/>
            </a:pPr>
            <a:endParaRPr lang="es-MX" sz="1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MX" sz="1200" dirty="0"/>
              <a:t>SER UNIVERSAL TRASCIENDE AL INDIVIDUO. PODER ABSOLUTO DE DIOS.</a:t>
            </a:r>
          </a:p>
          <a:p>
            <a:pPr marL="0" indent="0" algn="just">
              <a:buNone/>
            </a:pPr>
            <a:r>
              <a:rPr lang="es-MX" sz="1200" dirty="0"/>
              <a:t>PREDESTINACIÓN NO COMO UNA FATALIDAD INEXORABLE SINO COMO LA JUSTICIA DE DIOS. LIBERACION POR EL CONOCIMIENTO Y LA DEVOCIÓN.</a:t>
            </a:r>
          </a:p>
          <a:p>
            <a:pPr marL="0" indent="0" algn="just">
              <a:buNone/>
            </a:pPr>
            <a:r>
              <a:rPr lang="es-MX" sz="1200" dirty="0"/>
              <a:t>CONOCIMIENTO DE LA PALABRA , LOS TEXTOS SAGRADOS, DOGMAS CULTURALES Y TOLERANCIA EN INDIA.</a:t>
            </a:r>
          </a:p>
          <a:p>
            <a:pPr algn="just"/>
            <a:endParaRPr lang="es-MX" sz="1200" dirty="0"/>
          </a:p>
          <a:p>
            <a:pPr marL="0" indent="0" algn="just">
              <a:buNone/>
            </a:pPr>
            <a:r>
              <a:rPr lang="es-MX" sz="1200" dirty="0"/>
              <a:t>LA ESENCIA DE LA FE ES VER LA VERDAD A TRAVES DE CUALQUIER MEDIO (DIOSES) PARA LLEGAR AL </a:t>
            </a:r>
            <a:r>
              <a:rPr lang="es-MX" sz="1200" b="1" i="1" dirty="0"/>
              <a:t>ABSOLUTO.</a:t>
            </a:r>
          </a:p>
          <a:p>
            <a:pPr marL="0" indent="0" algn="just">
              <a:buNone/>
            </a:pPr>
            <a:r>
              <a:rPr lang="es-MX" sz="1200" b="1" i="1" dirty="0"/>
              <a:t>LA INACCESIBILIDAD DE LA REALIDAD VERDADERA. ILUSIONISMO UNIVERSAL</a:t>
            </a:r>
          </a:p>
        </p:txBody>
      </p:sp>
      <p:sp>
        <p:nvSpPr>
          <p:cNvPr id="167" name="Google Shape;167;p33"/>
          <p:cNvSpPr txBox="1">
            <a:spLocks noGrp="1"/>
          </p:cNvSpPr>
          <p:nvPr>
            <p:ph type="title"/>
          </p:nvPr>
        </p:nvSpPr>
        <p:spPr>
          <a:xfrm>
            <a:off x="3003600" y="368825"/>
            <a:ext cx="31365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/>
              <a:t>NO  DUALISMO</a:t>
            </a:r>
            <a:endParaRPr dirty="0"/>
          </a:p>
        </p:txBody>
      </p:sp>
      <p:sp>
        <p:nvSpPr>
          <p:cNvPr id="168" name="Google Shape;168;p33"/>
          <p:cNvSpPr/>
          <p:nvPr/>
        </p:nvSpPr>
        <p:spPr>
          <a:xfrm>
            <a:off x="3883225" y="1031024"/>
            <a:ext cx="1377542" cy="208188"/>
          </a:xfrm>
          <a:custGeom>
            <a:avLst/>
            <a:gdLst/>
            <a:ahLst/>
            <a:cxnLst/>
            <a:rect l="l" t="t" r="r" b="b"/>
            <a:pathLst>
              <a:path w="44769" h="13073" extrusionOk="0">
                <a:moveTo>
                  <a:pt x="0" y="299"/>
                </a:moveTo>
                <a:lnTo>
                  <a:pt x="22126" y="13073"/>
                </a:lnTo>
                <a:lnTo>
                  <a:pt x="44769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138;p31"/>
          <p:cNvSpPr/>
          <p:nvPr/>
        </p:nvSpPr>
        <p:spPr>
          <a:xfrm rot="1799484">
            <a:off x="2667566" y="356202"/>
            <a:ext cx="905565" cy="743993"/>
          </a:xfrm>
          <a:prstGeom prst="hexagon">
            <a:avLst>
              <a:gd name="adj" fmla="val 28345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46;p31"/>
          <p:cNvSpPr txBox="1">
            <a:spLocks/>
          </p:cNvSpPr>
          <p:nvPr/>
        </p:nvSpPr>
        <p:spPr>
          <a:xfrm>
            <a:off x="2746369" y="432850"/>
            <a:ext cx="755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  <a:latin typeface="Economica" panose="020B0604020202020204" charset="0"/>
              </a:rPr>
              <a:t>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>
            <a:spLocks noGrp="1"/>
          </p:cNvSpPr>
          <p:nvPr>
            <p:ph type="title"/>
          </p:nvPr>
        </p:nvSpPr>
        <p:spPr>
          <a:xfrm>
            <a:off x="3040240" y="60493"/>
            <a:ext cx="30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/>
              <a:t>PENSAMIENTO ONTOLÓGICO HINDU</a:t>
            </a:r>
            <a:endParaRPr dirty="0"/>
          </a:p>
        </p:txBody>
      </p:sp>
      <p:sp>
        <p:nvSpPr>
          <p:cNvPr id="309" name="Google Shape;309;p41"/>
          <p:cNvSpPr txBox="1"/>
          <p:nvPr/>
        </p:nvSpPr>
        <p:spPr>
          <a:xfrm>
            <a:off x="1387367" y="1710616"/>
            <a:ext cx="6999888" cy="315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BUSCA IDENTIFICAR LAS CATEGORÍAS Y LA RELACION ENTRE LA REALIDAD Y LA EXISTENCIA. </a:t>
            </a:r>
          </a:p>
          <a:p>
            <a:endParaRPr lang="es-ES" sz="1600" b="1" dirty="0">
              <a:solidFill>
                <a:schemeClr val="bg1"/>
              </a:solidFill>
            </a:endParaRPr>
          </a:p>
          <a:p>
            <a:r>
              <a:rPr lang="es-ES" sz="1600" b="1" dirty="0">
                <a:solidFill>
                  <a:schemeClr val="bg1"/>
                </a:solidFill>
              </a:rPr>
              <a:t>BUSCA LA NATURALEZA DEL SER MEDIANTE MITOS, LA LEYENDA,  METAFISICA Y POESÍA MÁS QUE EN LA CONCIENCIA HISTÓRICA</a:t>
            </a:r>
          </a:p>
          <a:p>
            <a:endParaRPr lang="es-ES" sz="1600" b="1" dirty="0">
              <a:solidFill>
                <a:schemeClr val="bg1"/>
              </a:solidFill>
            </a:endParaRPr>
          </a:p>
          <a:p>
            <a:r>
              <a:rPr lang="es-ES" sz="1600" b="1" dirty="0">
                <a:solidFill>
                  <a:schemeClr val="bg1"/>
                </a:solidFill>
              </a:rPr>
              <a:t>LA REALIDAD ACTUAL ES IMAGINACIÓN Y FANTASÍA PORQUE IGNORA LA LEY NATURAL</a:t>
            </a:r>
          </a:p>
        </p:txBody>
      </p:sp>
      <p:sp>
        <p:nvSpPr>
          <p:cNvPr id="317" name="Google Shape;317;p41"/>
          <p:cNvSpPr/>
          <p:nvPr/>
        </p:nvSpPr>
        <p:spPr>
          <a:xfrm>
            <a:off x="3883225" y="1031024"/>
            <a:ext cx="1377542" cy="208188"/>
          </a:xfrm>
          <a:custGeom>
            <a:avLst/>
            <a:gdLst/>
            <a:ahLst/>
            <a:cxnLst/>
            <a:rect l="l" t="t" r="r" b="b"/>
            <a:pathLst>
              <a:path w="44769" h="13073" extrusionOk="0">
                <a:moveTo>
                  <a:pt x="0" y="299"/>
                </a:moveTo>
                <a:lnTo>
                  <a:pt x="22126" y="13073"/>
                </a:lnTo>
                <a:lnTo>
                  <a:pt x="44769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138;p31"/>
          <p:cNvSpPr/>
          <p:nvPr/>
        </p:nvSpPr>
        <p:spPr>
          <a:xfrm rot="1799484">
            <a:off x="2488890" y="261196"/>
            <a:ext cx="905565" cy="743993"/>
          </a:xfrm>
          <a:prstGeom prst="hexagon">
            <a:avLst>
              <a:gd name="adj" fmla="val 28345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46;p31"/>
          <p:cNvSpPr txBox="1">
            <a:spLocks/>
          </p:cNvSpPr>
          <p:nvPr/>
        </p:nvSpPr>
        <p:spPr>
          <a:xfrm>
            <a:off x="2563972" y="344292"/>
            <a:ext cx="755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  <a:latin typeface="Economica" panose="020B0604020202020204" charset="0"/>
              </a:rPr>
              <a:t>03</a:t>
            </a:r>
          </a:p>
        </p:txBody>
      </p:sp>
      <p:grpSp>
        <p:nvGrpSpPr>
          <p:cNvPr id="26" name="Google Shape;4795;p55"/>
          <p:cNvGrpSpPr/>
          <p:nvPr/>
        </p:nvGrpSpPr>
        <p:grpSpPr>
          <a:xfrm>
            <a:off x="1094402" y="1830278"/>
            <a:ext cx="278579" cy="198513"/>
            <a:chOff x="4920150" y="1977875"/>
            <a:chExt cx="68525" cy="33800"/>
          </a:xfrm>
        </p:grpSpPr>
        <p:sp>
          <p:nvSpPr>
            <p:cNvPr id="27" name="Google Shape;4796;p55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797;p55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798;p55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795;p55"/>
          <p:cNvGrpSpPr/>
          <p:nvPr/>
        </p:nvGrpSpPr>
        <p:grpSpPr>
          <a:xfrm>
            <a:off x="1069302" y="2567209"/>
            <a:ext cx="278579" cy="198513"/>
            <a:chOff x="4920150" y="1977875"/>
            <a:chExt cx="68525" cy="33800"/>
          </a:xfrm>
        </p:grpSpPr>
        <p:sp>
          <p:nvSpPr>
            <p:cNvPr id="31" name="Google Shape;4796;p55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97;p55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98;p55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4795;p55"/>
          <p:cNvGrpSpPr/>
          <p:nvPr/>
        </p:nvGrpSpPr>
        <p:grpSpPr>
          <a:xfrm>
            <a:off x="1069302" y="3224705"/>
            <a:ext cx="278579" cy="198513"/>
            <a:chOff x="4920150" y="1977875"/>
            <a:chExt cx="68525" cy="33800"/>
          </a:xfrm>
        </p:grpSpPr>
        <p:sp>
          <p:nvSpPr>
            <p:cNvPr id="35" name="Google Shape;4796;p55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797;p55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798;p55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/>
          <p:nvPr/>
        </p:nvSpPr>
        <p:spPr>
          <a:xfrm rot="1799484">
            <a:off x="2386217" y="210767"/>
            <a:ext cx="905565" cy="751216"/>
          </a:xfrm>
          <a:prstGeom prst="hexagon">
            <a:avLst>
              <a:gd name="adj" fmla="val 28345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ctrTitle" idx="4"/>
          </p:nvPr>
        </p:nvSpPr>
        <p:spPr>
          <a:xfrm>
            <a:off x="2998492" y="56022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LA ESPIRITUALIDAD INDIA. MOKSHA</a:t>
            </a:r>
            <a:endParaRPr dirty="0"/>
          </a:p>
        </p:txBody>
      </p:sp>
      <p:sp>
        <p:nvSpPr>
          <p:cNvPr id="145" name="Google Shape;145;p31"/>
          <p:cNvSpPr txBox="1">
            <a:spLocks noGrp="1"/>
          </p:cNvSpPr>
          <p:nvPr>
            <p:ph type="subTitle" idx="5"/>
          </p:nvPr>
        </p:nvSpPr>
        <p:spPr>
          <a:xfrm>
            <a:off x="747736" y="239551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31"/>
          <p:cNvSpPr txBox="1">
            <a:spLocks noGrp="1"/>
          </p:cNvSpPr>
          <p:nvPr>
            <p:ph type="title" idx="6"/>
          </p:nvPr>
        </p:nvSpPr>
        <p:spPr>
          <a:xfrm>
            <a:off x="2454232" y="309718"/>
            <a:ext cx="755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04</a:t>
            </a:r>
            <a:endParaRPr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 idx="3"/>
          </p:nvPr>
        </p:nvSpPr>
        <p:spPr>
          <a:xfrm>
            <a:off x="1156138" y="1712396"/>
            <a:ext cx="7283669" cy="2607356"/>
          </a:xfrm>
        </p:spPr>
        <p:txBody>
          <a:bodyPr/>
          <a:lstStyle/>
          <a:p>
            <a:pPr marL="0" indent="0"/>
            <a:r>
              <a:rPr lang="es-MX" sz="1600" dirty="0"/>
              <a:t>CREENCIA DE LA EXISTENCIA DE UN REALIDAD ÚLTIMA SUPERIOR.</a:t>
            </a:r>
            <a:br>
              <a:rPr lang="es-MX" sz="1600" dirty="0"/>
            </a:br>
            <a:br>
              <a:rPr lang="es-MX" sz="1600" dirty="0"/>
            </a:br>
            <a:r>
              <a:rPr lang="es-MX" sz="1600" dirty="0"/>
              <a:t>LA ESPERANZA COMO VALOR CENTRAL. GRAN AUTOESTIMA POR CONVICCION INCONCIENTE DE LA TRASCENDENCIA DE UNO MISMO.</a:t>
            </a:r>
            <a:br>
              <a:rPr lang="es-MX" sz="1600" dirty="0"/>
            </a:br>
            <a:br>
              <a:rPr lang="es-MX" sz="1600" dirty="0"/>
            </a:br>
            <a:r>
              <a:rPr lang="es-MX" sz="1600" dirty="0"/>
              <a:t>ALTO VALOR “DIOSES-HOMBRES”, GURÚS SAGRADOS.</a:t>
            </a:r>
            <a:br>
              <a:rPr lang="es-MX" sz="1600" dirty="0"/>
            </a:br>
            <a:br>
              <a:rPr lang="es-MX" sz="1600" dirty="0"/>
            </a:br>
            <a:r>
              <a:rPr lang="es-MX" sz="1600" dirty="0"/>
              <a:t> LAS CUATRO METAS:    DHARMA + ARTA + KAMA + MOKSHA.  </a:t>
            </a:r>
            <a:br>
              <a:rPr lang="es-MX" sz="1600" dirty="0"/>
            </a:br>
            <a:endParaRPr lang="es-CL" sz="1600" dirty="0"/>
          </a:p>
        </p:txBody>
      </p:sp>
      <p:grpSp>
        <p:nvGrpSpPr>
          <p:cNvPr id="13" name="Google Shape;4803;p55"/>
          <p:cNvGrpSpPr/>
          <p:nvPr/>
        </p:nvGrpSpPr>
        <p:grpSpPr>
          <a:xfrm>
            <a:off x="900798" y="1946634"/>
            <a:ext cx="203331" cy="214647"/>
            <a:chOff x="4768325" y="2163475"/>
            <a:chExt cx="59700" cy="46725"/>
          </a:xfrm>
        </p:grpSpPr>
        <p:sp>
          <p:nvSpPr>
            <p:cNvPr id="14" name="Google Shape;4804;p55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805;p55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4803;p55"/>
          <p:cNvGrpSpPr/>
          <p:nvPr/>
        </p:nvGrpSpPr>
        <p:grpSpPr>
          <a:xfrm>
            <a:off x="882583" y="2467071"/>
            <a:ext cx="203331" cy="214647"/>
            <a:chOff x="4768325" y="2163475"/>
            <a:chExt cx="59700" cy="46725"/>
          </a:xfrm>
        </p:grpSpPr>
        <p:sp>
          <p:nvSpPr>
            <p:cNvPr id="17" name="Google Shape;4804;p55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805;p55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4803;p55"/>
          <p:cNvGrpSpPr/>
          <p:nvPr/>
        </p:nvGrpSpPr>
        <p:grpSpPr>
          <a:xfrm>
            <a:off x="901997" y="3150193"/>
            <a:ext cx="203331" cy="214647"/>
            <a:chOff x="4768325" y="2163475"/>
            <a:chExt cx="59700" cy="46725"/>
          </a:xfrm>
        </p:grpSpPr>
        <p:sp>
          <p:nvSpPr>
            <p:cNvPr id="20" name="Google Shape;4804;p55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805;p55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4803;p55"/>
          <p:cNvGrpSpPr/>
          <p:nvPr/>
        </p:nvGrpSpPr>
        <p:grpSpPr>
          <a:xfrm>
            <a:off x="932524" y="3651040"/>
            <a:ext cx="203331" cy="214647"/>
            <a:chOff x="4768325" y="2163475"/>
            <a:chExt cx="59700" cy="46725"/>
          </a:xfrm>
        </p:grpSpPr>
        <p:sp>
          <p:nvSpPr>
            <p:cNvPr id="26" name="Google Shape;4804;p55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805;p55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ctrTitle" idx="9"/>
          </p:nvPr>
        </p:nvSpPr>
        <p:spPr>
          <a:xfrm>
            <a:off x="3930869" y="-46143"/>
            <a:ext cx="4952983" cy="1262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2000" dirty="0"/>
              <a:t>4 LEYES DEL HINDUISMO.</a:t>
            </a:r>
            <a:br>
              <a:rPr lang="es-MX" sz="2000" dirty="0"/>
            </a:br>
            <a:r>
              <a:rPr lang="es-MX" sz="2000" b="1" dirty="0">
                <a:solidFill>
                  <a:srgbClr val="92D050"/>
                </a:solidFill>
              </a:rPr>
              <a:t>NADA ES CASUAL TODO ES CAUSAL</a:t>
            </a:r>
            <a:endParaRPr sz="2000" dirty="0">
              <a:solidFill>
                <a:srgbClr val="92D050"/>
              </a:solidFill>
            </a:endParaRPr>
          </a:p>
        </p:txBody>
      </p:sp>
      <p:sp>
        <p:nvSpPr>
          <p:cNvPr id="156" name="Google Shape;156;p32"/>
          <p:cNvSpPr txBox="1">
            <a:spLocks noGrp="1"/>
          </p:cNvSpPr>
          <p:nvPr>
            <p:ph type="subTitle" idx="4"/>
          </p:nvPr>
        </p:nvSpPr>
        <p:spPr>
          <a:xfrm>
            <a:off x="4014105" y="1453436"/>
            <a:ext cx="4885019" cy="3102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s-ES" sz="1400" b="1" dirty="0"/>
              <a:t>La persona que llega a tu vida siempre es la persona correcta</a:t>
            </a:r>
          </a:p>
          <a:p>
            <a:pPr marL="0" indent="0" algn="just"/>
            <a:endParaRPr lang="es-ES" sz="1400" b="1" dirty="0"/>
          </a:p>
          <a:p>
            <a:pPr marL="0" indent="0" algn="just"/>
            <a:r>
              <a:rPr lang="es-ES" sz="1400" b="1" dirty="0"/>
              <a:t>Lo que sucede es la única cosa que podría haber sucedido</a:t>
            </a:r>
          </a:p>
          <a:p>
            <a:pPr marL="0" indent="0" algn="just"/>
            <a:endParaRPr lang="es-ES" sz="1400" b="1" dirty="0"/>
          </a:p>
          <a:p>
            <a:pPr marL="0" indent="0" algn="just"/>
            <a:r>
              <a:rPr lang="es-ES" sz="1400" b="1" dirty="0"/>
              <a:t>Cualquier momento en el que algo comienza es el momento correcto</a:t>
            </a:r>
          </a:p>
          <a:p>
            <a:pPr marL="0" indent="0" algn="just"/>
            <a:endParaRPr lang="es-ES" sz="1400" b="1" dirty="0"/>
          </a:p>
          <a:p>
            <a:pPr marL="0" indent="0" algn="just"/>
            <a:r>
              <a:rPr lang="en-US" sz="1400" b="1" dirty="0" err="1"/>
              <a:t>Cuando</a:t>
            </a:r>
            <a:r>
              <a:rPr lang="en-US" sz="1400" b="1" dirty="0"/>
              <a:t> </a:t>
            </a:r>
            <a:r>
              <a:rPr lang="en-US" sz="1400" b="1" dirty="0" err="1"/>
              <a:t>algo</a:t>
            </a:r>
            <a:r>
              <a:rPr lang="en-US" sz="1400" b="1" dirty="0"/>
              <a:t> </a:t>
            </a:r>
            <a:r>
              <a:rPr lang="en-US" sz="1400" b="1" dirty="0" err="1"/>
              <a:t>termina</a:t>
            </a:r>
            <a:r>
              <a:rPr lang="en-US" sz="1400" b="1" dirty="0"/>
              <a:t>, </a:t>
            </a:r>
            <a:r>
              <a:rPr lang="en-US" sz="1400" b="1" dirty="0" err="1"/>
              <a:t>termina</a:t>
            </a:r>
            <a:r>
              <a:rPr lang="en-US" sz="1400" b="1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61" name="Google Shape;161;p32"/>
          <p:cNvSpPr/>
          <p:nvPr/>
        </p:nvSpPr>
        <p:spPr>
          <a:xfrm>
            <a:off x="5533000" y="925849"/>
            <a:ext cx="1377542" cy="208188"/>
          </a:xfrm>
          <a:custGeom>
            <a:avLst/>
            <a:gdLst/>
            <a:ahLst/>
            <a:cxnLst/>
            <a:rect l="l" t="t" r="r" b="b"/>
            <a:pathLst>
              <a:path w="44769" h="13073" extrusionOk="0">
                <a:moveTo>
                  <a:pt x="0" y="299"/>
                </a:moveTo>
                <a:lnTo>
                  <a:pt x="22126" y="13073"/>
                </a:lnTo>
                <a:lnTo>
                  <a:pt x="44769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138;p31"/>
          <p:cNvSpPr/>
          <p:nvPr/>
        </p:nvSpPr>
        <p:spPr>
          <a:xfrm rot="1799484">
            <a:off x="4057997" y="129895"/>
            <a:ext cx="905565" cy="751216"/>
          </a:xfrm>
          <a:prstGeom prst="hexagon">
            <a:avLst>
              <a:gd name="adj" fmla="val 28345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46;p31"/>
          <p:cNvSpPr txBox="1">
            <a:spLocks noGrp="1"/>
          </p:cNvSpPr>
          <p:nvPr>
            <p:ph type="title" idx="6"/>
          </p:nvPr>
        </p:nvSpPr>
        <p:spPr>
          <a:xfrm>
            <a:off x="4133079" y="190451"/>
            <a:ext cx="755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</a:rPr>
              <a:t>05</a:t>
            </a:r>
            <a:endParaRPr sz="2800" dirty="0">
              <a:solidFill>
                <a:schemeClr val="bg1"/>
              </a:solidFill>
            </a:endParaRPr>
          </a:p>
        </p:txBody>
      </p:sp>
      <p:grpSp>
        <p:nvGrpSpPr>
          <p:cNvPr id="22" name="Google Shape;4766;p55"/>
          <p:cNvGrpSpPr/>
          <p:nvPr/>
        </p:nvGrpSpPr>
        <p:grpSpPr>
          <a:xfrm>
            <a:off x="3844711" y="1590745"/>
            <a:ext cx="166473" cy="141497"/>
            <a:chOff x="4660325" y="1866850"/>
            <a:chExt cx="68350" cy="58100"/>
          </a:xfrm>
        </p:grpSpPr>
        <p:sp>
          <p:nvSpPr>
            <p:cNvPr id="23" name="Google Shape;4767;p55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68;p55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4766;p55"/>
          <p:cNvGrpSpPr/>
          <p:nvPr/>
        </p:nvGrpSpPr>
        <p:grpSpPr>
          <a:xfrm>
            <a:off x="3856216" y="2208537"/>
            <a:ext cx="166473" cy="141497"/>
            <a:chOff x="4660325" y="1866850"/>
            <a:chExt cx="68350" cy="58100"/>
          </a:xfrm>
        </p:grpSpPr>
        <p:sp>
          <p:nvSpPr>
            <p:cNvPr id="26" name="Google Shape;4767;p55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768;p55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4766;p55"/>
          <p:cNvGrpSpPr/>
          <p:nvPr/>
        </p:nvGrpSpPr>
        <p:grpSpPr>
          <a:xfrm>
            <a:off x="3821681" y="2624758"/>
            <a:ext cx="166473" cy="141497"/>
            <a:chOff x="4660325" y="1866850"/>
            <a:chExt cx="68350" cy="58100"/>
          </a:xfrm>
        </p:grpSpPr>
        <p:sp>
          <p:nvSpPr>
            <p:cNvPr id="29" name="Google Shape;4767;p55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68;p55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4766;p55"/>
          <p:cNvGrpSpPr/>
          <p:nvPr/>
        </p:nvGrpSpPr>
        <p:grpSpPr>
          <a:xfrm>
            <a:off x="3818891" y="3281655"/>
            <a:ext cx="166473" cy="141497"/>
            <a:chOff x="4660325" y="1866850"/>
            <a:chExt cx="68350" cy="58100"/>
          </a:xfrm>
        </p:grpSpPr>
        <p:sp>
          <p:nvSpPr>
            <p:cNvPr id="32" name="Google Shape;4767;p55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68;p55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Grabación 4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131" y="41693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oneycomb Meeting by Slidesgo">
  <a:themeElements>
    <a:clrScheme name="Simple Light">
      <a:dk1>
        <a:srgbClr val="001A29"/>
      </a:dk1>
      <a:lt1>
        <a:srgbClr val="FFFFFF"/>
      </a:lt1>
      <a:dk2>
        <a:srgbClr val="005073"/>
      </a:dk2>
      <a:lt2>
        <a:srgbClr val="CCCCCC"/>
      </a:lt2>
      <a:accent1>
        <a:srgbClr val="A2DF4A"/>
      </a:accent1>
      <a:accent2>
        <a:srgbClr val="001A29"/>
      </a:accent2>
      <a:accent3>
        <a:srgbClr val="A2DF4A"/>
      </a:accent3>
      <a:accent4>
        <a:srgbClr val="8EFF68"/>
      </a:accent4>
      <a:accent5>
        <a:srgbClr val="A3BD40"/>
      </a:accent5>
      <a:accent6>
        <a:srgbClr val="001A2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474</Words>
  <Application>Microsoft Office PowerPoint</Application>
  <PresentationFormat>Presentación en pantalla (16:9)</PresentationFormat>
  <Paragraphs>58</Paragraphs>
  <Slides>6</Slides>
  <Notes>6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Economica</vt:lpstr>
      <vt:lpstr>Fira Sans Extra Condensed Medium</vt:lpstr>
      <vt:lpstr>Roboto Condensed Light</vt:lpstr>
      <vt:lpstr>Lato Light</vt:lpstr>
      <vt:lpstr>Lato</vt:lpstr>
      <vt:lpstr>Arial</vt:lpstr>
      <vt:lpstr>Honeycomb Meeting by Slidesgo</vt:lpstr>
      <vt:lpstr>PENSAMIENTO INDIA</vt:lpstr>
      <vt:lpstr>LO UNIVERSAL</vt:lpstr>
      <vt:lpstr>NO  DUALISMO</vt:lpstr>
      <vt:lpstr>PENSAMIENTO ONTOLÓGICO HINDU</vt:lpstr>
      <vt:lpstr>LA ESPIRITUALIDAD INDIA. MOKSHA</vt:lpstr>
      <vt:lpstr>4 LEYES DEL HINDUISMO. NADA ES CASUAL TODO ES CAUSAL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PENSAMIENTO INDIA</dc:title>
  <dc:creator>Rocio Monserrat Ramirez Perez</dc:creator>
  <cp:lastModifiedBy>Cristian Remedi</cp:lastModifiedBy>
  <cp:revision>9</cp:revision>
  <dcterms:modified xsi:type="dcterms:W3CDTF">2020-06-24T16:24:57Z</dcterms:modified>
</cp:coreProperties>
</file>