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307" r:id="rId29"/>
    <p:sldId id="286" r:id="rId30"/>
    <p:sldId id="287" r:id="rId31"/>
    <p:sldId id="309" r:id="rId32"/>
    <p:sldId id="308" r:id="rId33"/>
    <p:sldId id="288" r:id="rId34"/>
    <p:sldId id="310" r:id="rId35"/>
    <p:sldId id="311" r:id="rId36"/>
    <p:sldId id="312" r:id="rId37"/>
    <p:sldId id="313" r:id="rId38"/>
    <p:sldId id="291" r:id="rId39"/>
    <p:sldId id="292" r:id="rId40"/>
    <p:sldId id="314" r:id="rId41"/>
    <p:sldId id="301" r:id="rId42"/>
    <p:sldId id="302" r:id="rId43"/>
    <p:sldId id="303" r:id="rId44"/>
    <p:sldId id="315" r:id="rId45"/>
    <p:sldId id="316" r:id="rId46"/>
    <p:sldId id="317" r:id="rId47"/>
    <p:sldId id="306" r:id="rId48"/>
  </p:sldIdLst>
  <p:sldSz cx="12192000" cy="6858000"/>
  <p:notesSz cx="7010400" cy="12039600"/>
  <p:embeddedFontLst>
    <p:embeddedFont>
      <p:font typeface="Calibri" panose="020F0502020204030204" pitchFamily="34" charset="0"/>
      <p:regular r:id="rId50"/>
      <p:bold r:id="rId51"/>
      <p:italic r:id="rId52"/>
      <p:boldItalic r:id="rId53"/>
    </p:embeddedFont>
    <p:embeddedFont>
      <p:font typeface="Arial Narrow" panose="020B0606020202030204" pitchFamily="34" charset="0"/>
      <p:regular r:id="rId54"/>
      <p:bold r:id="rId55"/>
      <p:italic r:id="rId56"/>
      <p:boldItalic r:id="rId57"/>
    </p:embeddedFont>
    <p:embeddedFont>
      <p:font typeface="Garamond" panose="02020404030301010803" pitchFamily="18" charset="0"/>
      <p:regular r:id="rId58"/>
      <p:bold r:id="rId59"/>
      <p: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31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601980"/>
          </a:xfrm>
          <a:prstGeom prst="rect">
            <a:avLst/>
          </a:prstGeom>
          <a:noFill/>
          <a:ln>
            <a:noFill/>
          </a:ln>
        </p:spPr>
        <p:txBody>
          <a:bodyPr spcFirstLastPara="1" wrap="square" lIns="108850" tIns="54425" rIns="108850" bIns="54425" anchor="t" anchorCtr="0"/>
          <a:lstStyle>
            <a:lvl1pPr marR="0" lvl="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0"/>
            <a:ext cx="3037840" cy="601980"/>
          </a:xfrm>
          <a:prstGeom prst="rect">
            <a:avLst/>
          </a:prstGeom>
          <a:noFill/>
          <a:ln>
            <a:noFill/>
          </a:ln>
        </p:spPr>
        <p:txBody>
          <a:bodyPr spcFirstLastPara="1" wrap="square" lIns="108850" tIns="54425" rIns="108850" bIns="54425" anchor="t" anchorCtr="0"/>
          <a:lstStyle>
            <a:lvl1pPr marR="0" lvl="0" algn="r"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lstStyle>
            <a:lvl1pPr marR="0" lvl="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b="0" i="0" u="none" strike="noStrike" cap="none">
                <a:solidFill>
                  <a:schemeClr val="dk1"/>
                </a:solidFill>
                <a:latin typeface="Calibri"/>
                <a:ea typeface="Calibri"/>
                <a:cs typeface="Calibri"/>
                <a:sym typeface="Calibri"/>
              </a:rPr>
              <a:t>‹Nº›</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15011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Shape 86"/>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b="0" i="0" u="none" strike="noStrike" cap="none">
                <a:solidFill>
                  <a:schemeClr val="dk1"/>
                </a:solidFill>
                <a:latin typeface="Calibri"/>
                <a:ea typeface="Calibri"/>
                <a:cs typeface="Calibri"/>
                <a:sym typeface="Calibri"/>
              </a:rPr>
              <a:t>1</a:t>
            </a:fld>
            <a:endParaRPr sz="1400" b="0" i="0" u="none" strike="noStrike" cap="none">
              <a:solidFill>
                <a:schemeClr val="dk1"/>
              </a:solidFill>
              <a:latin typeface="Calibri"/>
              <a:ea typeface="Calibri"/>
              <a:cs typeface="Calibri"/>
              <a:sym typeface="Calibri"/>
            </a:endParaRPr>
          </a:p>
        </p:txBody>
      </p:sp>
      <p:sp>
        <p:nvSpPr>
          <p:cNvPr id="88" name="Shape 88"/>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89" name="Shape 89"/>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5896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171" name="Shape 171"/>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326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180" name="Shape 180"/>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474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190" name="Shape 190"/>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0573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216" name="Shape 216"/>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188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Shape 235"/>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r>
              <a:rPr lang="es-MX" sz="1200" b="0" i="0" u="none" strike="noStrike" cap="none">
                <a:solidFill>
                  <a:schemeClr val="lt1"/>
                </a:solidFill>
                <a:latin typeface="Garamond"/>
                <a:ea typeface="Garamond"/>
                <a:cs typeface="Garamond"/>
                <a:sym typeface="Garamond"/>
              </a:rPr>
              <a:t>:la fuente de las políticas</a:t>
            </a:r>
            <a:endParaRPr sz="1200" b="0" i="0" u="none" strike="noStrike" cap="none">
              <a:solidFill>
                <a:schemeClr val="dk1"/>
              </a:solidFill>
              <a:latin typeface="Calibri"/>
              <a:ea typeface="Calibri"/>
              <a:cs typeface="Calibri"/>
              <a:sym typeface="Calibri"/>
            </a:endParaRPr>
          </a:p>
        </p:txBody>
      </p:sp>
      <p:sp>
        <p:nvSpPr>
          <p:cNvPr id="236" name="Shape 236"/>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37" name="Shape 237"/>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38" name="Shape 238"/>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b="0" i="0" u="none" strike="noStrike" cap="none">
                <a:solidFill>
                  <a:schemeClr val="dk1"/>
                </a:solidFill>
                <a:latin typeface="Calibri"/>
                <a:ea typeface="Calibri"/>
                <a:cs typeface="Calibri"/>
                <a:sym typeface="Calibri"/>
              </a:rPr>
              <a:t>14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781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Shape 244"/>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r>
              <a:rPr lang="es-MX" sz="1200" b="0" i="0" u="none" strike="noStrike" cap="none">
                <a:solidFill>
                  <a:schemeClr val="dk1"/>
                </a:solidFill>
                <a:latin typeface="Calibri"/>
                <a:ea typeface="Calibri"/>
                <a:cs typeface="Calibri"/>
                <a:sym typeface="Calibri"/>
              </a:rPr>
              <a:t>Mandatos dispersos</a:t>
            </a:r>
            <a:endParaRPr/>
          </a:p>
          <a:p>
            <a:pPr marL="0" marR="0" lvl="0" indent="0" algn="l" rtl="0">
              <a:spcBef>
                <a:spcPts val="360"/>
              </a:spcBef>
              <a:spcAft>
                <a:spcPts val="0"/>
              </a:spcAft>
              <a:buNone/>
            </a:pPr>
            <a:r>
              <a:rPr lang="es-MX" sz="1200" b="0" i="0" u="none" strike="noStrike" cap="none">
                <a:solidFill>
                  <a:schemeClr val="dk1"/>
                </a:solidFill>
                <a:latin typeface="Calibri"/>
                <a:ea typeface="Calibri"/>
                <a:cs typeface="Calibri"/>
                <a:sym typeface="Calibri"/>
              </a:rPr>
              <a:t>El efecto desbloqueo: de la inercia de la administración a las primeras políticas.</a:t>
            </a:r>
            <a:endParaRPr/>
          </a:p>
          <a:p>
            <a:pPr marL="0" marR="0" lvl="0" indent="0" algn="l" rtl="0">
              <a:spcBef>
                <a:spcPts val="360"/>
              </a:spcBef>
              <a:spcAft>
                <a:spcPts val="0"/>
              </a:spcAft>
              <a:buNone/>
            </a:pPr>
            <a:r>
              <a:rPr lang="es-MX" sz="1200" b="0" i="0" u="none" strike="noStrike" cap="none">
                <a:solidFill>
                  <a:schemeClr val="dk1"/>
                </a:solidFill>
                <a:latin typeface="Calibri"/>
                <a:ea typeface="Calibri"/>
                <a:cs typeface="Calibri"/>
                <a:sym typeface="Calibri"/>
              </a:rPr>
              <a:t>Estos tres procesos van delineando las políticas públicas en materia de villas y asentamientos precarios en la CMR. s</a:t>
            </a:r>
            <a:endParaRPr/>
          </a:p>
        </p:txBody>
      </p:sp>
      <p:sp>
        <p:nvSpPr>
          <p:cNvPr id="245" name="Shape 245"/>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6" name="Shape 246"/>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7" name="Shape 247"/>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a:solidFill>
                  <a:schemeClr val="dk1"/>
                </a:solidFill>
                <a:latin typeface="Calibri"/>
                <a:ea typeface="Calibri"/>
                <a:cs typeface="Calibri"/>
                <a:sym typeface="Calibri"/>
              </a:rPr>
              <a:t>15</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4370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255" name="Shape 255"/>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900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267" name="Shape 267"/>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1023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277" name="Shape 277"/>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2801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Shape 286"/>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r>
              <a:rPr lang="es-MX" sz="1200" b="0" i="0" u="none" strike="noStrike" cap="none">
                <a:solidFill>
                  <a:schemeClr val="dk1"/>
                </a:solidFill>
                <a:latin typeface="Calibri"/>
                <a:ea typeface="Calibri"/>
                <a:cs typeface="Calibri"/>
                <a:sym typeface="Calibri"/>
              </a:rPr>
              <a:t>El rol de los operadores del derecho. El censo. El juez y los defensores. El CDS y su amplitud</a:t>
            </a:r>
            <a:endParaRPr/>
          </a:p>
          <a:p>
            <a:pPr marL="0" marR="0" lvl="0" indent="0" algn="l" rtl="0">
              <a:spcBef>
                <a:spcPts val="360"/>
              </a:spcBef>
              <a:spcAft>
                <a:spcPts val="0"/>
              </a:spcAft>
              <a:buNone/>
            </a:pPr>
            <a:endParaRPr sz="1200" b="0" i="0" u="none" strike="noStrike" cap="none">
              <a:solidFill>
                <a:schemeClr val="dk1"/>
              </a:solidFill>
              <a:latin typeface="Calibri"/>
              <a:ea typeface="Calibri"/>
              <a:cs typeface="Calibri"/>
              <a:sym typeface="Calibri"/>
            </a:endParaRPr>
          </a:p>
        </p:txBody>
      </p:sp>
      <p:sp>
        <p:nvSpPr>
          <p:cNvPr id="287" name="Shape 287"/>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a:solidFill>
                  <a:schemeClr val="dk1"/>
                </a:solidFill>
                <a:latin typeface="Calibri"/>
                <a:ea typeface="Calibri"/>
                <a:cs typeface="Calibri"/>
                <a:sym typeface="Calibri"/>
              </a:rPr>
              <a:t>19</a:t>
            </a:fld>
            <a:endParaRPr sz="1400">
              <a:solidFill>
                <a:schemeClr val="dk1"/>
              </a:solidFill>
              <a:latin typeface="Calibri"/>
              <a:ea typeface="Calibri"/>
              <a:cs typeface="Calibri"/>
              <a:sym typeface="Calibri"/>
            </a:endParaRPr>
          </a:p>
        </p:txBody>
      </p:sp>
      <p:sp>
        <p:nvSpPr>
          <p:cNvPr id="288" name="Shape 288"/>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 name="Shape 289"/>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40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99" name="Shape 99"/>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9132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Shape 299"/>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342900" marR="0" lvl="0" indent="-342900" algn="ctr" rtl="0">
              <a:spcBef>
                <a:spcPts val="0"/>
              </a:spcBef>
              <a:spcAft>
                <a:spcPts val="0"/>
              </a:spcAft>
              <a:buClr>
                <a:schemeClr val="dk1"/>
              </a:buClr>
              <a:buSzPts val="1200"/>
              <a:buFont typeface="Garamond"/>
              <a:buChar char="-"/>
            </a:pPr>
            <a:r>
              <a:rPr lang="es-MX" sz="1200" b="0" i="0" u="none" strike="noStrike" cap="none">
                <a:solidFill>
                  <a:schemeClr val="dk1"/>
                </a:solidFill>
                <a:latin typeface="Garamond"/>
                <a:ea typeface="Garamond"/>
                <a:cs typeface="Garamond"/>
                <a:sym typeface="Garamond"/>
              </a:rPr>
              <a:t>Fuente de asignación</a:t>
            </a:r>
            <a:endParaRPr/>
          </a:p>
          <a:p>
            <a:pPr marL="342900" marR="0" lvl="0" indent="-342900" algn="ctr" rtl="0">
              <a:spcBef>
                <a:spcPts val="360"/>
              </a:spcBef>
              <a:spcAft>
                <a:spcPts val="0"/>
              </a:spcAft>
              <a:buClr>
                <a:schemeClr val="dk1"/>
              </a:buClr>
              <a:buSzPts val="1200"/>
              <a:buFont typeface="Garamond"/>
              <a:buChar char="-"/>
            </a:pPr>
            <a:r>
              <a:rPr lang="es-MX" sz="1200" b="0" i="0" u="none" strike="noStrike" cap="none">
                <a:solidFill>
                  <a:schemeClr val="dk1"/>
                </a:solidFill>
                <a:latin typeface="Garamond"/>
                <a:ea typeface="Garamond"/>
                <a:cs typeface="Garamond"/>
                <a:sym typeface="Garamond"/>
              </a:rPr>
              <a:t>Responsables primarios/ condenados</a:t>
            </a:r>
            <a:endParaRPr/>
          </a:p>
          <a:p>
            <a:pPr marL="342900" marR="0" lvl="0" indent="-342900" algn="ctr" rtl="0">
              <a:spcBef>
                <a:spcPts val="360"/>
              </a:spcBef>
              <a:spcAft>
                <a:spcPts val="0"/>
              </a:spcAft>
              <a:buClr>
                <a:schemeClr val="dk1"/>
              </a:buClr>
              <a:buSzPts val="1200"/>
              <a:buFont typeface="Garamond"/>
              <a:buChar char="-"/>
            </a:pPr>
            <a:r>
              <a:rPr lang="es-MX" sz="1200" b="0" i="0" u="none" strike="noStrike" cap="none">
                <a:solidFill>
                  <a:schemeClr val="dk1"/>
                </a:solidFill>
                <a:latin typeface="Garamond"/>
                <a:ea typeface="Garamond"/>
                <a:cs typeface="Garamond"/>
                <a:sym typeface="Garamond"/>
              </a:rPr>
              <a:t>Regímenes normativos</a:t>
            </a:r>
            <a:endParaRPr/>
          </a:p>
          <a:p>
            <a:pPr marL="0" marR="0" lvl="0" indent="0" algn="l" rtl="0">
              <a:spcBef>
                <a:spcPts val="360"/>
              </a:spcBef>
              <a:spcAft>
                <a:spcPts val="0"/>
              </a:spcAft>
              <a:buNone/>
            </a:pPr>
            <a:endParaRPr sz="1200" b="0" i="0" u="none" strike="noStrike" cap="none">
              <a:solidFill>
                <a:schemeClr val="dk1"/>
              </a:solidFill>
              <a:latin typeface="Calibri"/>
              <a:ea typeface="Calibri"/>
              <a:cs typeface="Calibri"/>
              <a:sym typeface="Calibri"/>
            </a:endParaRPr>
          </a:p>
        </p:txBody>
      </p:sp>
      <p:sp>
        <p:nvSpPr>
          <p:cNvPr id="300" name="Shape 300"/>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 name="Shape 301"/>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 name="Shape 302"/>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a:solidFill>
                  <a:schemeClr val="dk1"/>
                </a:solidFill>
                <a:latin typeface="Calibri"/>
                <a:ea typeface="Calibri"/>
                <a:cs typeface="Calibri"/>
                <a:sym typeface="Calibri"/>
              </a:rPr>
              <a:t>20</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6534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330" name="Shape 330"/>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6219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336" name="Shape 336"/>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9199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346" name="Shape 346"/>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0868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354" name="Shape 35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988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Shape 366"/>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r>
              <a:rPr lang="es-MX" sz="1200" b="0" i="0" u="none" strike="noStrike" cap="none">
                <a:solidFill>
                  <a:schemeClr val="dk1"/>
                </a:solidFill>
                <a:latin typeface="Calibri"/>
                <a:ea typeface="Calibri"/>
                <a:cs typeface="Calibri"/>
                <a:sym typeface="Calibri"/>
              </a:rPr>
              <a:t>QUÉ PUEDO Y DEBO HACER</a:t>
            </a:r>
            <a:endParaRPr sz="1200" b="0" i="0" u="none" strike="noStrike" cap="none">
              <a:solidFill>
                <a:schemeClr val="dk1"/>
              </a:solidFill>
              <a:latin typeface="Calibri"/>
              <a:ea typeface="Calibri"/>
              <a:cs typeface="Calibri"/>
              <a:sym typeface="Calibri"/>
            </a:endParaRPr>
          </a:p>
        </p:txBody>
      </p:sp>
      <p:sp>
        <p:nvSpPr>
          <p:cNvPr id="367" name="Shape 367"/>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a:solidFill>
                  <a:schemeClr val="dk1"/>
                </a:solidFill>
                <a:latin typeface="Calibri"/>
                <a:ea typeface="Calibri"/>
                <a:cs typeface="Calibri"/>
                <a:sym typeface="Calibri"/>
              </a:rPr>
              <a:t>25</a:t>
            </a:fld>
            <a:endParaRPr sz="1400">
              <a:solidFill>
                <a:schemeClr val="dk1"/>
              </a:solidFill>
              <a:latin typeface="Calibri"/>
              <a:ea typeface="Calibri"/>
              <a:cs typeface="Calibri"/>
              <a:sym typeface="Calibri"/>
            </a:endParaRPr>
          </a:p>
        </p:txBody>
      </p:sp>
      <p:sp>
        <p:nvSpPr>
          <p:cNvPr id="368" name="Shape 368"/>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 name="Shape 369"/>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4530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Shape 375"/>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r>
              <a:rPr lang="es-MX" sz="1200" b="0" i="0" u="none" strike="noStrike" cap="none">
                <a:solidFill>
                  <a:schemeClr val="dk1"/>
                </a:solidFill>
                <a:latin typeface="Calibri"/>
                <a:ea typeface="Calibri"/>
                <a:cs typeface="Calibri"/>
                <a:sym typeface="Calibri"/>
              </a:rPr>
              <a:t>El rol de los operadores del derecho. El censo. El juez y los defensores. El CDS y su amplitud</a:t>
            </a:r>
            <a:endParaRPr sz="1200" b="0" i="0" u="none" strike="noStrike" cap="none">
              <a:solidFill>
                <a:schemeClr val="dk1"/>
              </a:solidFill>
              <a:latin typeface="Calibri"/>
              <a:ea typeface="Calibri"/>
              <a:cs typeface="Calibri"/>
              <a:sym typeface="Calibri"/>
            </a:endParaRPr>
          </a:p>
        </p:txBody>
      </p:sp>
      <p:sp>
        <p:nvSpPr>
          <p:cNvPr id="376" name="Shape 376"/>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a:solidFill>
                  <a:schemeClr val="dk1"/>
                </a:solidFill>
                <a:latin typeface="Calibri"/>
                <a:ea typeface="Calibri"/>
                <a:cs typeface="Calibri"/>
                <a:sym typeface="Calibri"/>
              </a:rPr>
              <a:t>26</a:t>
            </a:fld>
            <a:endParaRPr sz="1400">
              <a:solidFill>
                <a:schemeClr val="dk1"/>
              </a:solidFill>
              <a:latin typeface="Calibri"/>
              <a:ea typeface="Calibri"/>
              <a:cs typeface="Calibri"/>
              <a:sym typeface="Calibri"/>
            </a:endParaRPr>
          </a:p>
        </p:txBody>
      </p:sp>
      <p:sp>
        <p:nvSpPr>
          <p:cNvPr id="377" name="Shape 377"/>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 name="Shape 378"/>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75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394" name="Shape 39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08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775200F-9C88-4A6C-B009-9A1B1A05046A}" type="slidenum">
              <a:rPr lang="es-ES" smtClean="0"/>
              <a:t>28</a:t>
            </a:fld>
            <a:endParaRPr lang="es-ES"/>
          </a:p>
        </p:txBody>
      </p:sp>
    </p:spTree>
    <p:extLst>
      <p:ext uri="{BB962C8B-B14F-4D97-AF65-F5344CB8AC3E}">
        <p14:creationId xmlns:p14="http://schemas.microsoft.com/office/powerpoint/2010/main" val="3792123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417" name="Shape 417"/>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1567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106" name="Shape 106"/>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040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Shape 425"/>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r>
              <a:rPr lang="es-MX" sz="1200" b="0" i="0" u="none" strike="noStrike" cap="none">
                <a:solidFill>
                  <a:schemeClr val="dk1"/>
                </a:solidFill>
                <a:latin typeface="Calibri"/>
                <a:ea typeface="Calibri"/>
                <a:cs typeface="Calibri"/>
                <a:sym typeface="Calibri"/>
              </a:rPr>
              <a:t>QUÉ PUEDO Y DEBO HACER</a:t>
            </a:r>
            <a:endParaRPr sz="1200" b="0" i="0" u="none" strike="noStrike" cap="none">
              <a:solidFill>
                <a:schemeClr val="dk1"/>
              </a:solidFill>
              <a:latin typeface="Calibri"/>
              <a:ea typeface="Calibri"/>
              <a:cs typeface="Calibri"/>
              <a:sym typeface="Calibri"/>
            </a:endParaRPr>
          </a:p>
        </p:txBody>
      </p:sp>
      <p:sp>
        <p:nvSpPr>
          <p:cNvPr id="426" name="Shape 426"/>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a:solidFill>
                  <a:schemeClr val="dk1"/>
                </a:solidFill>
                <a:latin typeface="Calibri"/>
                <a:ea typeface="Calibri"/>
                <a:cs typeface="Calibri"/>
                <a:sym typeface="Calibri"/>
              </a:rPr>
              <a:t>30</a:t>
            </a:fld>
            <a:endParaRPr sz="1400">
              <a:solidFill>
                <a:schemeClr val="dk1"/>
              </a:solidFill>
              <a:latin typeface="Calibri"/>
              <a:ea typeface="Calibri"/>
              <a:cs typeface="Calibri"/>
              <a:sym typeface="Calibri"/>
            </a:endParaRPr>
          </a:p>
        </p:txBody>
      </p:sp>
      <p:sp>
        <p:nvSpPr>
          <p:cNvPr id="427" name="Shape 427"/>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 name="Shape 428"/>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4367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434" name="Shape 43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2856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434" name="Shape 43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310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r>
              <a:rPr lang="es-AR" dirty="0"/>
              <a:t>Eficacia de una norma..</a:t>
            </a:r>
            <a:endParaRPr dirty="0"/>
          </a:p>
        </p:txBody>
      </p:sp>
      <p:sp>
        <p:nvSpPr>
          <p:cNvPr id="434" name="Shape 43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3729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434" name="Shape 43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6102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434" name="Shape 43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695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462" name="Shape 462"/>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930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1" dirty="0">
                <a:solidFill>
                  <a:srgbClr val="FF0000"/>
                </a:solidFill>
                <a:latin typeface="Garamond"/>
                <a:ea typeface="Garamond"/>
                <a:cs typeface="Garamond"/>
                <a:sym typeface="Garamond"/>
              </a:rPr>
              <a:t>Convenio Marco Villas y Asentamientos (2010): limitaciones. </a:t>
            </a:r>
            <a:r>
              <a:rPr lang="es-MX" sz="1200" b="1" dirty="0">
                <a:solidFill>
                  <a:srgbClr val="FF0000"/>
                </a:solidFill>
                <a:latin typeface="Garamond"/>
                <a:ea typeface="Garamond"/>
                <a:cs typeface="Garamond"/>
                <a:sym typeface="Garamond"/>
              </a:rPr>
              <a:t>Necesidad de otras fuentes… qué opciones podemos pensar</a:t>
            </a:r>
            <a:endParaRPr lang="es-ES" dirty="0"/>
          </a:p>
          <a:p>
            <a:pPr marL="0" marR="0" lvl="0" indent="0" algn="just" rtl="0">
              <a:spcBef>
                <a:spcPts val="0"/>
              </a:spcBef>
              <a:spcAft>
                <a:spcPts val="0"/>
              </a:spcAft>
              <a:buNone/>
            </a:pPr>
            <a:endParaRPr lang="es-ES" sz="1200" b="1" dirty="0">
              <a:solidFill>
                <a:schemeClr val="dk1"/>
              </a:solidFill>
              <a:latin typeface="Garamond"/>
              <a:ea typeface="Garamond"/>
              <a:cs typeface="Garamond"/>
              <a:sym typeface="Garamond"/>
            </a:endParaRPr>
          </a:p>
          <a:p>
            <a:pPr marL="0" marR="0" lvl="0" indent="0" algn="just" rtl="0">
              <a:spcBef>
                <a:spcPts val="0"/>
              </a:spcBef>
              <a:spcAft>
                <a:spcPts val="0"/>
              </a:spcAft>
              <a:buNone/>
            </a:pPr>
            <a:r>
              <a:rPr lang="es-ES" sz="1200" b="1" dirty="0">
                <a:solidFill>
                  <a:schemeClr val="dk1"/>
                </a:solidFill>
                <a:latin typeface="Garamond"/>
                <a:ea typeface="Garamond"/>
                <a:cs typeface="Garamond"/>
                <a:sym typeface="Garamond"/>
              </a:rPr>
              <a:t>2.15. Compromiso y disponibilidad de los recursos públicos necesarios (Protocolo)</a:t>
            </a:r>
            <a:endParaRPr lang="es-ES" sz="1200" dirty="0">
              <a:solidFill>
                <a:schemeClr val="dk1"/>
              </a:solidFill>
              <a:latin typeface="Garamond"/>
              <a:ea typeface="Garamond"/>
              <a:cs typeface="Garamond"/>
              <a:sym typeface="Garamond"/>
            </a:endParaRPr>
          </a:p>
          <a:p>
            <a:pPr marL="0" marR="0" lvl="0" indent="0" algn="just" rtl="0">
              <a:spcBef>
                <a:spcPts val="0"/>
              </a:spcBef>
              <a:spcAft>
                <a:spcPts val="0"/>
              </a:spcAft>
              <a:buNone/>
            </a:pPr>
            <a:r>
              <a:rPr lang="es-ES" sz="1200" dirty="0">
                <a:solidFill>
                  <a:schemeClr val="dk1"/>
                </a:solidFill>
                <a:latin typeface="Garamond"/>
                <a:ea typeface="Garamond"/>
                <a:cs typeface="Garamond"/>
                <a:sym typeface="Garamond"/>
              </a:rPr>
              <a:t>La planificación integral debe incluir </a:t>
            </a:r>
            <a:r>
              <a:rPr lang="es-ES" sz="1200" b="1" dirty="0">
                <a:solidFill>
                  <a:schemeClr val="dk1"/>
                </a:solidFill>
                <a:latin typeface="Garamond"/>
                <a:ea typeface="Garamond"/>
                <a:cs typeface="Garamond"/>
                <a:sym typeface="Garamond"/>
              </a:rPr>
              <a:t>garantías presupuestarias </a:t>
            </a:r>
            <a:r>
              <a:rPr lang="es-ES" sz="1200" dirty="0">
                <a:solidFill>
                  <a:schemeClr val="dk1"/>
                </a:solidFill>
                <a:latin typeface="Garamond"/>
                <a:ea typeface="Garamond"/>
                <a:cs typeface="Garamond"/>
                <a:sym typeface="Garamond"/>
              </a:rPr>
              <a:t>que permitan la realización de todas las obras y actividades incluidas en cada una de las etapas del proceso de relocalización y reurbanización descriptas en el punto Las jurisdicciones deberán </a:t>
            </a:r>
            <a:r>
              <a:rPr lang="es-ES" sz="1200" dirty="0">
                <a:solidFill>
                  <a:srgbClr val="FF0000"/>
                </a:solidFill>
                <a:latin typeface="Garamond"/>
                <a:ea typeface="Garamond"/>
                <a:cs typeface="Garamond"/>
                <a:sym typeface="Garamond"/>
              </a:rPr>
              <a:t>gestionar y generar distintas fuentes de financiamiento </a:t>
            </a:r>
            <a:r>
              <a:rPr lang="es-ES" sz="1200" dirty="0">
                <a:solidFill>
                  <a:schemeClr val="dk1"/>
                </a:solidFill>
                <a:latin typeface="Garamond"/>
                <a:ea typeface="Garamond"/>
                <a:cs typeface="Garamond"/>
                <a:sym typeface="Garamond"/>
              </a:rPr>
              <a:t>para estos fines. Para ello resulta fundamental que los recursos obtenidos por la implementación de instrumentos de recuperación de </a:t>
            </a:r>
            <a:r>
              <a:rPr lang="es-ES" sz="1200" dirty="0">
                <a:solidFill>
                  <a:srgbClr val="FF0000"/>
                </a:solidFill>
                <a:latin typeface="Garamond"/>
                <a:ea typeface="Garamond"/>
                <a:cs typeface="Garamond"/>
                <a:sym typeface="Garamond"/>
              </a:rPr>
              <a:t>plusvalías</a:t>
            </a:r>
            <a:r>
              <a:rPr lang="es-ES" sz="1200" dirty="0">
                <a:solidFill>
                  <a:schemeClr val="dk1"/>
                </a:solidFill>
                <a:latin typeface="Garamond"/>
                <a:ea typeface="Garamond"/>
                <a:cs typeface="Garamond"/>
                <a:sym typeface="Garamond"/>
              </a:rPr>
              <a:t> generados en otras áreas o de </a:t>
            </a:r>
            <a:r>
              <a:rPr lang="es-ES" sz="1200" dirty="0">
                <a:solidFill>
                  <a:srgbClr val="FF0000"/>
                </a:solidFill>
                <a:latin typeface="Garamond"/>
                <a:ea typeface="Garamond"/>
                <a:cs typeface="Garamond"/>
                <a:sym typeface="Garamond"/>
              </a:rPr>
              <a:t>tributos que sancionan la ociosidad del suelo</a:t>
            </a:r>
            <a:r>
              <a:rPr lang="es-ES" sz="1200" dirty="0">
                <a:solidFill>
                  <a:schemeClr val="dk1"/>
                </a:solidFill>
                <a:latin typeface="Garamond"/>
                <a:ea typeface="Garamond"/>
                <a:cs typeface="Garamond"/>
                <a:sym typeface="Garamond"/>
              </a:rPr>
              <a:t>, sean destinados de manera prioritaria al financiamiento de los procesos de relocalización y reurbanización. </a:t>
            </a:r>
          </a:p>
          <a:p>
            <a:pPr marL="0" marR="0" lvl="0" indent="0" algn="just" rtl="0">
              <a:spcBef>
                <a:spcPts val="0"/>
              </a:spcBef>
              <a:spcAft>
                <a:spcPts val="0"/>
              </a:spcAft>
              <a:buNone/>
            </a:pPr>
            <a:endParaRPr lang="es-AR" sz="1200" dirty="0">
              <a:solidFill>
                <a:schemeClr val="dk1"/>
              </a:solidFill>
              <a:latin typeface="Garamond"/>
              <a:sym typeface="Garamond"/>
            </a:endParaRPr>
          </a:p>
          <a:p>
            <a:pPr marL="0" marR="0" lvl="0" indent="0" algn="just" rtl="0">
              <a:spcBef>
                <a:spcPts val="0"/>
              </a:spcBef>
              <a:spcAft>
                <a:spcPts val="0"/>
              </a:spcAft>
              <a:buNone/>
            </a:pPr>
            <a:endParaRPr lang="es-ES" sz="1200" b="1" dirty="0">
              <a:solidFill>
                <a:schemeClr val="dk1"/>
              </a:solidFill>
              <a:latin typeface="Garamond"/>
              <a:ea typeface="Garamond"/>
              <a:cs typeface="Garamond"/>
              <a:sym typeface="Garamond"/>
            </a:endParaRPr>
          </a:p>
          <a:p>
            <a:pPr marL="0" marR="0" lvl="0" indent="0" algn="just" rtl="0">
              <a:spcBef>
                <a:spcPts val="0"/>
              </a:spcBef>
              <a:spcAft>
                <a:spcPts val="0"/>
              </a:spcAft>
              <a:buNone/>
            </a:pPr>
            <a:r>
              <a:rPr lang="es-ES" sz="1200" b="1" dirty="0">
                <a:solidFill>
                  <a:schemeClr val="dk1"/>
                </a:solidFill>
                <a:latin typeface="Garamond"/>
                <a:ea typeface="Garamond"/>
                <a:cs typeface="Garamond"/>
                <a:sym typeface="Garamond"/>
              </a:rPr>
              <a:t>Fundamentos del Protocolo: </a:t>
            </a:r>
            <a:r>
              <a:rPr lang="es-ES" sz="1200" dirty="0">
                <a:solidFill>
                  <a:schemeClr val="dk1"/>
                </a:solidFill>
                <a:latin typeface="Garamond"/>
                <a:ea typeface="Garamond"/>
                <a:cs typeface="Garamond"/>
                <a:sym typeface="Garamond"/>
              </a:rPr>
              <a:t>Que más allá de las intervenciones en villas y asentamientos a las que se refiere el presente Protocolo, es necesario que las distintas jurisdicciones, en el ámbito de sus competencias, </a:t>
            </a:r>
            <a:r>
              <a:rPr lang="es-ES" sz="1200" dirty="0">
                <a:solidFill>
                  <a:srgbClr val="FF0000"/>
                </a:solidFill>
                <a:latin typeface="Garamond"/>
                <a:ea typeface="Garamond"/>
                <a:cs typeface="Garamond"/>
                <a:sym typeface="Garamond"/>
              </a:rPr>
              <a:t>diseñen e implementen instrumentos de política territorial a fin de garantizar el acceso a un hábitat saludable </a:t>
            </a:r>
            <a:r>
              <a:rPr lang="es-ES" sz="1200" dirty="0">
                <a:solidFill>
                  <a:schemeClr val="dk1"/>
                </a:solidFill>
                <a:latin typeface="Garamond"/>
                <a:ea typeface="Garamond"/>
                <a:cs typeface="Garamond"/>
                <a:sym typeface="Garamond"/>
              </a:rPr>
              <a:t>a la población de la Cuenca Matanza Riachuelo. Estos instrumentos pueden ser la constitución de un </a:t>
            </a:r>
            <a:r>
              <a:rPr lang="es-ES" sz="1200" dirty="0">
                <a:solidFill>
                  <a:srgbClr val="FF0000"/>
                </a:solidFill>
                <a:latin typeface="Garamond"/>
                <a:ea typeface="Garamond"/>
                <a:cs typeface="Garamond"/>
                <a:sym typeface="Garamond"/>
              </a:rPr>
              <a:t>banco de tierras </a:t>
            </a:r>
            <a:r>
              <a:rPr lang="es-ES" sz="1200" dirty="0">
                <a:solidFill>
                  <a:schemeClr val="dk1"/>
                </a:solidFill>
                <a:latin typeface="Garamond"/>
                <a:ea typeface="Garamond"/>
                <a:cs typeface="Garamond"/>
                <a:sym typeface="Garamond"/>
              </a:rPr>
              <a:t>para la producción de vivienda social, la </a:t>
            </a:r>
            <a:r>
              <a:rPr lang="es-ES" sz="1200" dirty="0">
                <a:solidFill>
                  <a:srgbClr val="FF0000"/>
                </a:solidFill>
                <a:latin typeface="Garamond"/>
                <a:ea typeface="Garamond"/>
                <a:cs typeface="Garamond"/>
                <a:sym typeface="Garamond"/>
              </a:rPr>
              <a:t>sanción de inmuebles ociosos</a:t>
            </a:r>
            <a:r>
              <a:rPr lang="es-ES" sz="1200" dirty="0">
                <a:solidFill>
                  <a:schemeClr val="dk1"/>
                </a:solidFill>
                <a:latin typeface="Garamond"/>
                <a:ea typeface="Garamond"/>
                <a:cs typeface="Garamond"/>
                <a:sym typeface="Garamond"/>
              </a:rPr>
              <a:t>, la destinación preferente de </a:t>
            </a:r>
            <a:r>
              <a:rPr lang="es-ES" sz="1200" dirty="0">
                <a:solidFill>
                  <a:srgbClr val="FF0000"/>
                </a:solidFill>
                <a:latin typeface="Garamond"/>
                <a:ea typeface="Garamond"/>
                <a:cs typeface="Garamond"/>
                <a:sym typeface="Garamond"/>
              </a:rPr>
              <a:t>plusvalías urbanas </a:t>
            </a:r>
            <a:r>
              <a:rPr lang="es-ES" sz="1200" dirty="0">
                <a:solidFill>
                  <a:schemeClr val="dk1"/>
                </a:solidFill>
                <a:latin typeface="Garamond"/>
                <a:ea typeface="Garamond"/>
                <a:cs typeface="Garamond"/>
                <a:sym typeface="Garamond"/>
              </a:rPr>
              <a:t>para proyectos de mejora habitacional o de producción de vivienda social, entre otros.</a:t>
            </a:r>
          </a:p>
          <a:p>
            <a:pPr marL="0" marR="0" lvl="0" indent="0" algn="just" rtl="0">
              <a:spcBef>
                <a:spcPts val="0"/>
              </a:spcBef>
              <a:spcAft>
                <a:spcPts val="0"/>
              </a:spcAft>
              <a:buNone/>
            </a:pPr>
            <a:r>
              <a:rPr lang="es-ES" sz="1200" b="1" u="sng" dirty="0">
                <a:solidFill>
                  <a:schemeClr val="dk1"/>
                </a:solidFill>
                <a:latin typeface="Garamond"/>
                <a:ea typeface="Garamond"/>
                <a:cs typeface="Garamond"/>
                <a:sym typeface="Garamond"/>
              </a:rPr>
              <a:t>Participación en las valorizaciones inmobiliarias generadas por la acción urbanística </a:t>
            </a:r>
            <a:r>
              <a:rPr lang="es-ES" sz="1200" dirty="0">
                <a:solidFill>
                  <a:schemeClr val="dk1"/>
                </a:solidFill>
                <a:latin typeface="Garamond"/>
                <a:ea typeface="Garamond"/>
                <a:cs typeface="Garamond"/>
                <a:sym typeface="Garamond"/>
              </a:rPr>
              <a:t>(art. 46 y </a:t>
            </a:r>
            <a:r>
              <a:rPr lang="es-ES" sz="1200" dirty="0" err="1">
                <a:solidFill>
                  <a:schemeClr val="dk1"/>
                </a:solidFill>
                <a:latin typeface="Garamond"/>
                <a:ea typeface="Garamond"/>
                <a:cs typeface="Garamond"/>
                <a:sym typeface="Garamond"/>
              </a:rPr>
              <a:t>ss</a:t>
            </a:r>
            <a:r>
              <a:rPr lang="es-ES" sz="1200" dirty="0">
                <a:solidFill>
                  <a:schemeClr val="dk1"/>
                </a:solidFill>
                <a:latin typeface="Garamond"/>
                <a:ea typeface="Garamond"/>
                <a:cs typeface="Garamond"/>
                <a:sym typeface="Garamond"/>
              </a:rPr>
              <a:t> de Ley Justo Acceso al Hábitat- Provincia de Buenos Aires)</a:t>
            </a:r>
            <a:endParaRPr lang="es-ES" dirty="0"/>
          </a:p>
          <a:p>
            <a:pPr marL="0" marR="0" lvl="0" indent="0" algn="just" rtl="0">
              <a:spcBef>
                <a:spcPts val="0"/>
              </a:spcBef>
              <a:spcAft>
                <a:spcPts val="0"/>
              </a:spcAft>
              <a:buNone/>
            </a:pPr>
            <a:endParaRPr lang="es-ES" sz="1200" dirty="0">
              <a:solidFill>
                <a:schemeClr val="dk1"/>
              </a:solidFill>
              <a:latin typeface="Garamond"/>
              <a:ea typeface="Garamond"/>
              <a:cs typeface="Garamond"/>
              <a:sym typeface="Garamond"/>
            </a:endParaRPr>
          </a:p>
          <a:p>
            <a:pPr marL="285750" marR="0" lvl="0" indent="-285750" algn="just" rtl="0">
              <a:spcBef>
                <a:spcPts val="0"/>
              </a:spcBef>
              <a:spcAft>
                <a:spcPts val="0"/>
              </a:spcAft>
              <a:buClr>
                <a:schemeClr val="dk1"/>
              </a:buClr>
              <a:buSzPts val="2200"/>
              <a:buFont typeface="Arial"/>
              <a:buChar char="•"/>
            </a:pPr>
            <a:r>
              <a:rPr lang="es-ES" sz="1200" b="1" dirty="0">
                <a:solidFill>
                  <a:schemeClr val="dk1"/>
                </a:solidFill>
                <a:latin typeface="Garamond"/>
                <a:ea typeface="Garamond"/>
                <a:cs typeface="Garamond"/>
                <a:sym typeface="Garamond"/>
              </a:rPr>
              <a:t>Hechos generadores </a:t>
            </a:r>
            <a:r>
              <a:rPr lang="es-ES" sz="1200" dirty="0">
                <a:solidFill>
                  <a:schemeClr val="dk1"/>
                </a:solidFill>
                <a:latin typeface="Garamond"/>
                <a:ea typeface="Garamond"/>
                <a:cs typeface="Garamond"/>
                <a:sym typeface="Garamond"/>
              </a:rPr>
              <a:t>(art. 46). Normativa u obras públicas</a:t>
            </a:r>
            <a:endParaRPr lang="es-ES" dirty="0"/>
          </a:p>
          <a:p>
            <a:pPr marL="285750" marR="0" lvl="0" indent="-285750" algn="just" rtl="0">
              <a:spcBef>
                <a:spcPts val="0"/>
              </a:spcBef>
              <a:spcAft>
                <a:spcPts val="0"/>
              </a:spcAft>
              <a:buClr>
                <a:schemeClr val="dk1"/>
              </a:buClr>
              <a:buSzPts val="2200"/>
              <a:buFont typeface="Arial"/>
              <a:buChar char="•"/>
            </a:pPr>
            <a:r>
              <a:rPr lang="es-ES" sz="1200" b="1" dirty="0">
                <a:solidFill>
                  <a:schemeClr val="dk1"/>
                </a:solidFill>
                <a:latin typeface="Garamond"/>
                <a:ea typeface="Garamond"/>
                <a:cs typeface="Garamond"/>
                <a:sym typeface="Garamond"/>
              </a:rPr>
              <a:t>Carácter y competencia</a:t>
            </a:r>
            <a:r>
              <a:rPr lang="es-ES" sz="1200" dirty="0">
                <a:solidFill>
                  <a:schemeClr val="dk1"/>
                </a:solidFill>
                <a:latin typeface="Garamond"/>
                <a:ea typeface="Garamond"/>
                <a:cs typeface="Garamond"/>
                <a:sym typeface="Garamond"/>
              </a:rPr>
              <a:t>: independientemente a cesiones urbanísticas. (art. 47). Cualquier otra contribución, tasa, derecho o gravamen que imponga la Municipalidad (art. 53).</a:t>
            </a:r>
            <a:endParaRPr lang="es-ES" dirty="0"/>
          </a:p>
          <a:p>
            <a:pPr marL="285750" marR="0" lvl="0" indent="-285750" algn="just" rtl="0">
              <a:spcBef>
                <a:spcPts val="0"/>
              </a:spcBef>
              <a:spcAft>
                <a:spcPts val="0"/>
              </a:spcAft>
              <a:buClr>
                <a:schemeClr val="dk1"/>
              </a:buClr>
              <a:buSzPts val="2200"/>
              <a:buFont typeface="Arial"/>
              <a:buChar char="•"/>
            </a:pPr>
            <a:r>
              <a:rPr lang="es-ES" sz="1200" b="1" dirty="0">
                <a:solidFill>
                  <a:schemeClr val="dk1"/>
                </a:solidFill>
                <a:latin typeface="Garamond"/>
                <a:ea typeface="Garamond"/>
                <a:cs typeface="Garamond"/>
                <a:sym typeface="Garamond"/>
              </a:rPr>
              <a:t>Exigibilidad </a:t>
            </a:r>
            <a:r>
              <a:rPr lang="es-ES" sz="1200" dirty="0">
                <a:solidFill>
                  <a:schemeClr val="dk1"/>
                </a:solidFill>
                <a:latin typeface="Garamond"/>
                <a:ea typeface="Garamond"/>
                <a:cs typeface="Garamond"/>
                <a:sym typeface="Garamond"/>
              </a:rPr>
              <a:t>(art. 48): transferencia, licencias, cambio efectivo uso.</a:t>
            </a:r>
            <a:endParaRPr lang="es-ES" dirty="0"/>
          </a:p>
          <a:p>
            <a:pPr marL="285750" marR="0" lvl="0" indent="-285750" algn="just" rtl="0">
              <a:spcBef>
                <a:spcPts val="0"/>
              </a:spcBef>
              <a:spcAft>
                <a:spcPts val="0"/>
              </a:spcAft>
              <a:buClr>
                <a:schemeClr val="dk1"/>
              </a:buClr>
              <a:buSzPts val="2200"/>
              <a:buFont typeface="Arial"/>
              <a:buChar char="•"/>
            </a:pPr>
            <a:r>
              <a:rPr lang="es-ES" sz="1200" b="1" dirty="0">
                <a:solidFill>
                  <a:schemeClr val="dk1"/>
                </a:solidFill>
                <a:latin typeface="Garamond"/>
                <a:ea typeface="Garamond"/>
                <a:cs typeface="Garamond"/>
                <a:sym typeface="Garamond"/>
              </a:rPr>
              <a:t>Forma de pago </a:t>
            </a:r>
            <a:r>
              <a:rPr lang="es-ES" sz="1200" dirty="0">
                <a:solidFill>
                  <a:schemeClr val="dk1"/>
                </a:solidFill>
                <a:latin typeface="Garamond"/>
                <a:ea typeface="Garamond"/>
                <a:cs typeface="Garamond"/>
                <a:sym typeface="Garamond"/>
              </a:rPr>
              <a:t>(art. 49) : dinero o suelo</a:t>
            </a:r>
            <a:endParaRPr lang="es-ES" dirty="0"/>
          </a:p>
          <a:p>
            <a:pPr marL="285750" marR="0" lvl="0" indent="-285750" algn="just" rtl="0">
              <a:spcBef>
                <a:spcPts val="0"/>
              </a:spcBef>
              <a:spcAft>
                <a:spcPts val="0"/>
              </a:spcAft>
              <a:buClr>
                <a:schemeClr val="dk1"/>
              </a:buClr>
              <a:buSzPts val="2200"/>
              <a:buFont typeface="Arial"/>
              <a:buChar char="•"/>
            </a:pPr>
            <a:r>
              <a:rPr lang="es-ES" sz="1200" b="1" dirty="0">
                <a:solidFill>
                  <a:schemeClr val="dk1"/>
                </a:solidFill>
                <a:latin typeface="Garamond"/>
                <a:ea typeface="Garamond"/>
                <a:cs typeface="Garamond"/>
                <a:sym typeface="Garamond"/>
              </a:rPr>
              <a:t>Porcentaje (</a:t>
            </a:r>
            <a:r>
              <a:rPr lang="es-ES" sz="1200" dirty="0">
                <a:solidFill>
                  <a:schemeClr val="dk1"/>
                </a:solidFill>
                <a:latin typeface="Garamond"/>
                <a:ea typeface="Garamond"/>
                <a:cs typeface="Garamond"/>
                <a:sym typeface="Garamond"/>
              </a:rPr>
              <a:t>art. 50): entre 10 y 30%. Discusión sobre el máximo. Caso de desarrollos inmobiliarios</a:t>
            </a:r>
            <a:endParaRPr lang="es-ES" dirty="0"/>
          </a:p>
          <a:p>
            <a:pPr marL="285750" marR="0" lvl="0" indent="-285750" algn="just" rtl="0">
              <a:spcBef>
                <a:spcPts val="0"/>
              </a:spcBef>
              <a:spcAft>
                <a:spcPts val="0"/>
              </a:spcAft>
              <a:buClr>
                <a:schemeClr val="dk1"/>
              </a:buClr>
              <a:buSzPts val="2200"/>
              <a:buFont typeface="Arial"/>
              <a:buChar char="•"/>
            </a:pPr>
            <a:r>
              <a:rPr lang="es-ES" sz="1200" b="1" dirty="0">
                <a:solidFill>
                  <a:schemeClr val="dk1"/>
                </a:solidFill>
                <a:latin typeface="Garamond"/>
                <a:ea typeface="Garamond"/>
                <a:cs typeface="Garamond"/>
                <a:sym typeface="Garamond"/>
              </a:rPr>
              <a:t>Destinación de dinero </a:t>
            </a:r>
            <a:r>
              <a:rPr lang="es-ES" sz="1200" dirty="0">
                <a:solidFill>
                  <a:schemeClr val="dk1"/>
                </a:solidFill>
                <a:latin typeface="Garamond"/>
                <a:ea typeface="Garamond"/>
                <a:cs typeface="Garamond"/>
                <a:sym typeface="Garamond"/>
              </a:rPr>
              <a:t>(art. 49): exclusivamente a la construcción o mejoramiento de viviendas y/o construcción de obras de infraestructura de servicios públicos y/o de áreas de recreación y equipamientos sociales en sectores de asentamientos o viviendas de población de bajos recursos</a:t>
            </a:r>
          </a:p>
          <a:p>
            <a:pPr marL="0" marR="0" lvl="0" indent="0" algn="l" rtl="0">
              <a:spcBef>
                <a:spcPts val="0"/>
              </a:spcBef>
              <a:spcAft>
                <a:spcPts val="0"/>
              </a:spcAft>
              <a:buNone/>
            </a:pPr>
            <a:r>
              <a:rPr lang="es-ES" sz="1200" b="1" i="0" u="none" strike="noStrike" cap="none" dirty="0">
                <a:solidFill>
                  <a:schemeClr val="dk1"/>
                </a:solidFill>
                <a:latin typeface="Calibri"/>
                <a:ea typeface="Calibri"/>
                <a:cs typeface="Calibri"/>
                <a:sym typeface="Calibri"/>
              </a:rPr>
              <a:t>ARTÍCULO 50:</a:t>
            </a:r>
            <a:r>
              <a:rPr lang="es-ES" sz="1200" b="0" i="0" u="none" strike="noStrike" cap="none" dirty="0">
                <a:solidFill>
                  <a:schemeClr val="dk1"/>
                </a:solidFill>
                <a:latin typeface="Calibri"/>
                <a:ea typeface="Calibri"/>
                <a:cs typeface="Calibri"/>
                <a:sym typeface="Calibri"/>
              </a:rPr>
              <a:t> Contribución obligatoria sobre la valorización inmobiliaria. Los Municipios establecerán por una Ordenanza de carácter general una contribución obligatoria no inferior al diez por ciento (10%) de la valorización inmobiliaria generada por los hechos enunciados en el artículo 46 de la presente Ley, con ajuste a los criterios de exigibilidad y pago establecidos precedentemente. Dicha contribución no podrá ser superior al máximo establecido por la instancia superior de justicia en materia de constitucionalidad para la regulación de usos del suelo por parte del Estado.</a:t>
            </a:r>
            <a:endParaRPr lang="es-ES" dirty="0"/>
          </a:p>
          <a:p>
            <a:pPr marL="0" marR="0" lvl="0" indent="0" algn="l" rtl="0">
              <a:spcBef>
                <a:spcPts val="420"/>
              </a:spcBef>
              <a:spcAft>
                <a:spcPts val="0"/>
              </a:spcAft>
              <a:buNone/>
            </a:pPr>
            <a:endParaRPr lang="es-ES" sz="1200" b="0" i="0" u="none" strike="noStrike" cap="none" dirty="0">
              <a:solidFill>
                <a:schemeClr val="dk1"/>
              </a:solidFill>
              <a:latin typeface="Calibri"/>
              <a:ea typeface="Calibri"/>
              <a:cs typeface="Calibri"/>
              <a:sym typeface="Calibri"/>
            </a:endParaRPr>
          </a:p>
          <a:p>
            <a:pPr marL="0" marR="0" lvl="0" indent="0" algn="l" rtl="0">
              <a:spcBef>
                <a:spcPts val="420"/>
              </a:spcBef>
              <a:spcAft>
                <a:spcPts val="0"/>
              </a:spcAft>
              <a:buNone/>
            </a:pPr>
            <a:r>
              <a:rPr lang="es-ES" sz="1200" b="0" i="0" u="none" strike="noStrike" cap="none" dirty="0">
                <a:solidFill>
                  <a:schemeClr val="dk1"/>
                </a:solidFill>
                <a:latin typeface="Calibri"/>
                <a:ea typeface="Calibri"/>
                <a:cs typeface="Calibri"/>
                <a:sym typeface="Calibri"/>
              </a:rPr>
              <a:t> </a:t>
            </a:r>
            <a:endParaRPr lang="es-ES" dirty="0"/>
          </a:p>
          <a:p>
            <a:pPr marL="0" marR="0" lvl="0" indent="0" algn="l" rtl="0">
              <a:spcBef>
                <a:spcPts val="420"/>
              </a:spcBef>
              <a:spcAft>
                <a:spcPts val="0"/>
              </a:spcAft>
              <a:buNone/>
            </a:pPr>
            <a:r>
              <a:rPr lang="es-ES" sz="1200" b="1" i="0" u="none" strike="noStrike" cap="none" dirty="0">
                <a:solidFill>
                  <a:schemeClr val="dk1"/>
                </a:solidFill>
                <a:latin typeface="Calibri"/>
                <a:ea typeface="Calibri"/>
                <a:cs typeface="Calibri"/>
                <a:sym typeface="Calibri"/>
              </a:rPr>
              <a:t>ARTÍCULO 50:</a:t>
            </a:r>
            <a:r>
              <a:rPr lang="es-ES" sz="1200" b="0" i="0" u="none" strike="noStrike" cap="none" dirty="0">
                <a:solidFill>
                  <a:schemeClr val="dk1"/>
                </a:solidFill>
                <a:latin typeface="Calibri"/>
                <a:ea typeface="Calibri"/>
                <a:cs typeface="Calibri"/>
                <a:sym typeface="Calibri"/>
              </a:rPr>
              <a:t> Contribución obligatoria sobre la valorización inmobiliaria. Los Municipios establecerán por una Ordenanza de carácter general una contribución obligatoria no inferior al diez por ciento (10%) de la valorización inmobiliaria generada por los hechos enunciados en el artículo 46 de la presente Ley, con ajuste a los criterios de exigibilidad y pago establecidos precedentemente. Dicha contribución no podrá ser superior al máximo establecido por la instancia superior de justicia en materia de constitucionalidad para la regulación de usos del suelo por parte del Estado.</a:t>
            </a:r>
          </a:p>
          <a:p>
            <a:pPr marL="0" marR="0" lvl="0" indent="0" algn="l" rtl="0">
              <a:spcBef>
                <a:spcPts val="0"/>
              </a:spcBef>
              <a:spcAft>
                <a:spcPts val="0"/>
              </a:spcAft>
              <a:buNone/>
            </a:pPr>
            <a:r>
              <a:rPr lang="es-ES" sz="2000" b="1" dirty="0">
                <a:solidFill>
                  <a:schemeClr val="dk1"/>
                </a:solidFill>
                <a:latin typeface="Garamond"/>
                <a:ea typeface="Garamond"/>
                <a:cs typeface="Garamond"/>
                <a:sym typeface="Garamond"/>
              </a:rPr>
              <a:t>Contribución adicional específica </a:t>
            </a:r>
            <a:r>
              <a:rPr lang="es-ES" sz="2000" dirty="0">
                <a:solidFill>
                  <a:schemeClr val="dk1"/>
                </a:solidFill>
                <a:latin typeface="Garamond"/>
                <a:ea typeface="Garamond"/>
                <a:cs typeface="Garamond"/>
                <a:sym typeface="Garamond"/>
              </a:rPr>
              <a:t>(art. 39)</a:t>
            </a:r>
            <a:endParaRPr lang="es-ES" sz="2000" b="0" dirty="0">
              <a:solidFill>
                <a:schemeClr val="dk1"/>
              </a:solidFill>
              <a:latin typeface="Garamond"/>
              <a:ea typeface="Garamond"/>
              <a:cs typeface="Garamond"/>
              <a:sym typeface="Garamond"/>
            </a:endParaRPr>
          </a:p>
          <a:p>
            <a:pPr marL="742950" marR="0" lvl="1" indent="-285750" algn="l" rtl="0">
              <a:spcBef>
                <a:spcPts val="0"/>
              </a:spcBef>
              <a:spcAft>
                <a:spcPts val="0"/>
              </a:spcAft>
              <a:buClr>
                <a:schemeClr val="dk1"/>
              </a:buClr>
              <a:buSzPts val="2000"/>
              <a:buFont typeface="Arial"/>
              <a:buChar char="•"/>
            </a:pPr>
            <a:r>
              <a:rPr lang="es-ES" sz="2000" b="0" i="0" u="none" strike="noStrike" cap="none" dirty="0">
                <a:solidFill>
                  <a:schemeClr val="dk1"/>
                </a:solidFill>
                <a:latin typeface="Garamond"/>
                <a:ea typeface="Garamond"/>
                <a:cs typeface="Garamond"/>
                <a:sym typeface="Garamond"/>
              </a:rPr>
              <a:t>Es creada por esta ley.</a:t>
            </a:r>
            <a:endParaRPr lang="es-ES" dirty="0"/>
          </a:p>
          <a:p>
            <a:pPr marL="742950" marR="0" lvl="1" indent="-285750" algn="l" rtl="0">
              <a:spcBef>
                <a:spcPts val="0"/>
              </a:spcBef>
              <a:spcAft>
                <a:spcPts val="0"/>
              </a:spcAft>
              <a:buClr>
                <a:schemeClr val="dk1"/>
              </a:buClr>
              <a:buSzPts val="2000"/>
              <a:buFont typeface="Arial"/>
              <a:buChar char="•"/>
            </a:pPr>
            <a:r>
              <a:rPr lang="es-ES" sz="2000" b="0" i="0" u="none" strike="noStrike" cap="none" dirty="0">
                <a:solidFill>
                  <a:schemeClr val="dk1"/>
                </a:solidFill>
                <a:latin typeface="Garamond"/>
                <a:ea typeface="Garamond"/>
                <a:cs typeface="Garamond"/>
                <a:sym typeface="Garamond"/>
              </a:rPr>
              <a:t>Se establece en un 50% para inmuebles baldíos. </a:t>
            </a:r>
            <a:endParaRPr lang="es-ES" dirty="0"/>
          </a:p>
          <a:p>
            <a:pPr marL="742950" marR="0" lvl="1" indent="-285750" algn="l" rtl="0">
              <a:spcBef>
                <a:spcPts val="0"/>
              </a:spcBef>
              <a:spcAft>
                <a:spcPts val="0"/>
              </a:spcAft>
              <a:buClr>
                <a:schemeClr val="dk1"/>
              </a:buClr>
              <a:buSzPts val="2000"/>
              <a:buFont typeface="Arial"/>
              <a:buChar char="•"/>
            </a:pPr>
            <a:r>
              <a:rPr lang="es-ES" sz="2000" b="0" i="0" u="none" strike="noStrike" cap="none" dirty="0">
                <a:solidFill>
                  <a:schemeClr val="dk1"/>
                </a:solidFill>
                <a:latin typeface="Garamond"/>
                <a:ea typeface="Garamond"/>
                <a:cs typeface="Garamond"/>
                <a:sym typeface="Garamond"/>
              </a:rPr>
              <a:t>La recauda la provincia y la destina al Fondo.</a:t>
            </a:r>
            <a:endParaRPr lang="es-ES" dirty="0"/>
          </a:p>
          <a:p>
            <a:pPr marL="742950" marR="0" lvl="1" indent="-285750" algn="l" rtl="0">
              <a:spcBef>
                <a:spcPts val="0"/>
              </a:spcBef>
              <a:spcAft>
                <a:spcPts val="0"/>
              </a:spcAft>
              <a:buClr>
                <a:schemeClr val="dk1"/>
              </a:buClr>
              <a:buSzPts val="2000"/>
              <a:buFont typeface="Arial"/>
              <a:buChar char="•"/>
            </a:pPr>
            <a:r>
              <a:rPr lang="es-ES" sz="2000" b="0" i="0" u="none" strike="noStrike" cap="none" dirty="0">
                <a:solidFill>
                  <a:schemeClr val="dk1"/>
                </a:solidFill>
                <a:latin typeface="Garamond"/>
                <a:ea typeface="Garamond"/>
                <a:cs typeface="Garamond"/>
                <a:sym typeface="Garamond"/>
              </a:rPr>
              <a:t>Es la fuente principal del FONDO.</a:t>
            </a:r>
            <a:endParaRPr lang="es-ES" dirty="0"/>
          </a:p>
          <a:p>
            <a:pPr marL="742950" marR="0" lvl="1" indent="-285750" algn="l" rtl="0">
              <a:spcBef>
                <a:spcPts val="0"/>
              </a:spcBef>
              <a:spcAft>
                <a:spcPts val="0"/>
              </a:spcAft>
              <a:buClr>
                <a:schemeClr val="dk1"/>
              </a:buClr>
              <a:buSzPts val="2000"/>
              <a:buFont typeface="Arial"/>
              <a:buChar char="•"/>
            </a:pPr>
            <a:r>
              <a:rPr lang="es-ES" sz="2000" b="0" i="0" u="none" strike="noStrike" cap="none" dirty="0">
                <a:solidFill>
                  <a:schemeClr val="dk1"/>
                </a:solidFill>
                <a:latin typeface="Garamond"/>
                <a:ea typeface="Garamond"/>
                <a:cs typeface="Garamond"/>
                <a:sym typeface="Garamond"/>
              </a:rPr>
              <a:t>Los inmuebles baldíos representan el 25% de los inmuebles en Provincia</a:t>
            </a:r>
          </a:p>
          <a:p>
            <a:pPr marL="0" marR="0" lvl="0" indent="0" algn="l" rtl="0">
              <a:spcBef>
                <a:spcPts val="0"/>
              </a:spcBef>
              <a:spcAft>
                <a:spcPts val="0"/>
              </a:spcAft>
              <a:buNone/>
            </a:pPr>
            <a:endParaRPr lang="es-ES" sz="2000" b="1" dirty="0">
              <a:solidFill>
                <a:schemeClr val="dk1"/>
              </a:solidFill>
              <a:latin typeface="Garamond"/>
              <a:ea typeface="Garamond"/>
              <a:cs typeface="Garamond"/>
              <a:sym typeface="Garamond"/>
            </a:endParaRPr>
          </a:p>
          <a:p>
            <a:pPr marL="0" marR="0" lvl="0" indent="0" algn="l" rtl="0">
              <a:spcBef>
                <a:spcPts val="0"/>
              </a:spcBef>
              <a:spcAft>
                <a:spcPts val="0"/>
              </a:spcAft>
              <a:buNone/>
            </a:pPr>
            <a:r>
              <a:rPr lang="es-ES" sz="2000" b="1" dirty="0">
                <a:solidFill>
                  <a:schemeClr val="dk1"/>
                </a:solidFill>
                <a:latin typeface="Garamond"/>
                <a:ea typeface="Garamond"/>
                <a:cs typeface="Garamond"/>
                <a:sym typeface="Garamond"/>
              </a:rPr>
              <a:t>Finalidad de este aumento</a:t>
            </a:r>
            <a:r>
              <a:rPr lang="es-ES" sz="2000" dirty="0">
                <a:solidFill>
                  <a:schemeClr val="dk1"/>
                </a:solidFill>
                <a:latin typeface="Garamond"/>
                <a:ea typeface="Garamond"/>
                <a:cs typeface="Garamond"/>
                <a:sym typeface="Garamond"/>
              </a:rPr>
              <a:t>: desalentar la falta de uso de las parcelas y la retención especulativa (CELS)</a:t>
            </a:r>
            <a:endParaRPr lang="es-ES" dirty="0"/>
          </a:p>
          <a:p>
            <a:pPr marL="0" marR="0" lvl="0" indent="0" algn="l" rtl="0">
              <a:spcBef>
                <a:spcPts val="0"/>
              </a:spcBef>
              <a:spcAft>
                <a:spcPts val="0"/>
              </a:spcAft>
              <a:buNone/>
            </a:pPr>
            <a:endParaRPr lang="es-ES" sz="2000" b="1" dirty="0">
              <a:solidFill>
                <a:schemeClr val="dk1"/>
              </a:solidFill>
              <a:latin typeface="Garamond"/>
              <a:ea typeface="Garamond"/>
              <a:cs typeface="Garamond"/>
              <a:sym typeface="Garamond"/>
            </a:endParaRPr>
          </a:p>
          <a:p>
            <a:pPr marL="0" marR="0" lvl="0" indent="0" algn="l" rtl="0">
              <a:spcBef>
                <a:spcPts val="0"/>
              </a:spcBef>
              <a:spcAft>
                <a:spcPts val="0"/>
              </a:spcAft>
              <a:buNone/>
            </a:pPr>
            <a:r>
              <a:rPr lang="es-ES" sz="2000" b="1" dirty="0">
                <a:solidFill>
                  <a:schemeClr val="dk1"/>
                </a:solidFill>
                <a:latin typeface="Garamond"/>
                <a:ea typeface="Garamond"/>
                <a:cs typeface="Garamond"/>
                <a:sym typeface="Garamond"/>
              </a:rPr>
              <a:t>Qué financia el Fondo</a:t>
            </a:r>
            <a:r>
              <a:rPr lang="es-ES" sz="2000" dirty="0">
                <a:solidFill>
                  <a:schemeClr val="dk1"/>
                </a:solidFill>
                <a:latin typeface="Garamond"/>
                <a:ea typeface="Garamond"/>
                <a:cs typeface="Garamond"/>
                <a:sym typeface="Garamond"/>
              </a:rPr>
              <a:t>(art. 40):</a:t>
            </a:r>
            <a:endParaRPr lang="es-ES" sz="2000" b="0" dirty="0">
              <a:solidFill>
                <a:schemeClr val="dk1"/>
              </a:solidFill>
              <a:latin typeface="Garamond"/>
              <a:ea typeface="Garamond"/>
              <a:cs typeface="Garamond"/>
              <a:sym typeface="Garamond"/>
            </a:endParaRPr>
          </a:p>
          <a:p>
            <a:pPr marL="0" marR="0" lvl="0" indent="0" algn="l" rtl="0">
              <a:spcBef>
                <a:spcPts val="0"/>
              </a:spcBef>
              <a:spcAft>
                <a:spcPts val="0"/>
              </a:spcAft>
              <a:buNone/>
            </a:pPr>
            <a:r>
              <a:rPr lang="es-ES" sz="2000" dirty="0">
                <a:solidFill>
                  <a:schemeClr val="dk1"/>
                </a:solidFill>
                <a:latin typeface="Garamond"/>
                <a:ea typeface="Garamond"/>
                <a:cs typeface="Garamond"/>
                <a:sym typeface="Garamond"/>
              </a:rPr>
              <a:t>a)      Ampliación, refacción, terminación y/o mejora de la vivienda.</a:t>
            </a:r>
            <a:endParaRPr lang="es-ES" sz="2000" b="0" dirty="0">
              <a:solidFill>
                <a:schemeClr val="dk1"/>
              </a:solidFill>
              <a:latin typeface="Garamond"/>
              <a:ea typeface="Garamond"/>
              <a:cs typeface="Garamond"/>
              <a:sym typeface="Garamond"/>
            </a:endParaRPr>
          </a:p>
          <a:p>
            <a:pPr marL="0" marR="0" lvl="0" indent="0" algn="l" rtl="0">
              <a:spcBef>
                <a:spcPts val="0"/>
              </a:spcBef>
              <a:spcAft>
                <a:spcPts val="0"/>
              </a:spcAft>
              <a:buNone/>
            </a:pPr>
            <a:r>
              <a:rPr lang="es-ES" sz="2000" dirty="0">
                <a:solidFill>
                  <a:schemeClr val="dk1"/>
                </a:solidFill>
                <a:latin typeface="Garamond"/>
                <a:ea typeface="Garamond"/>
                <a:cs typeface="Garamond"/>
                <a:sym typeface="Garamond"/>
              </a:rPr>
              <a:t>b)     Construcción o terminación de instalaciones internas, incluyendo la conexión a redes de servicios básicos.</a:t>
            </a:r>
            <a:endParaRPr lang="es-ES" sz="2000" b="0" dirty="0">
              <a:solidFill>
                <a:schemeClr val="dk1"/>
              </a:solidFill>
              <a:latin typeface="Garamond"/>
              <a:ea typeface="Garamond"/>
              <a:cs typeface="Garamond"/>
              <a:sym typeface="Garamond"/>
            </a:endParaRPr>
          </a:p>
          <a:p>
            <a:pPr marL="0" marR="0" lvl="0" indent="0" algn="l" rtl="0">
              <a:spcBef>
                <a:spcPts val="0"/>
              </a:spcBef>
              <a:spcAft>
                <a:spcPts val="0"/>
              </a:spcAft>
              <a:buNone/>
            </a:pPr>
            <a:r>
              <a:rPr lang="es-ES" sz="2000" dirty="0">
                <a:solidFill>
                  <a:schemeClr val="dk1"/>
                </a:solidFill>
                <a:latin typeface="Garamond"/>
                <a:ea typeface="Garamond"/>
                <a:cs typeface="Garamond"/>
                <a:sym typeface="Garamond"/>
              </a:rPr>
              <a:t>c)      Construcción de redes públicas domiciliarias de servicios básicos.</a:t>
            </a:r>
            <a:endParaRPr lang="es-ES" sz="2000" b="0" dirty="0">
              <a:solidFill>
                <a:schemeClr val="dk1"/>
              </a:solidFill>
              <a:latin typeface="Garamond"/>
              <a:ea typeface="Garamond"/>
              <a:cs typeface="Garamond"/>
              <a:sym typeface="Garamond"/>
            </a:endParaRPr>
          </a:p>
          <a:p>
            <a:pPr marL="0" marR="0" lvl="0" indent="0" algn="l" rtl="0">
              <a:spcBef>
                <a:spcPts val="420"/>
              </a:spcBef>
              <a:spcAft>
                <a:spcPts val="0"/>
              </a:spcAft>
              <a:buNone/>
            </a:pPr>
            <a:endParaRPr lang="es-ES" dirty="0"/>
          </a:p>
          <a:p>
            <a:pPr marL="0" marR="0" lvl="0" indent="0" algn="l" rtl="0">
              <a:spcBef>
                <a:spcPts val="360"/>
              </a:spcBef>
              <a:spcAft>
                <a:spcPts val="0"/>
              </a:spcAft>
              <a:buNone/>
            </a:pPr>
            <a:endParaRPr lang="es-ES" sz="1100" b="0" i="0" u="none" strike="noStrike" cap="none" dirty="0">
              <a:solidFill>
                <a:schemeClr val="dk1"/>
              </a:solidFill>
              <a:latin typeface="Calibri"/>
              <a:ea typeface="Calibri"/>
              <a:cs typeface="Calibri"/>
              <a:sym typeface="Calibri"/>
            </a:endParaRPr>
          </a:p>
          <a:p>
            <a:pPr marL="285750" marR="0" lvl="0" indent="-285750" algn="just" rtl="0">
              <a:spcBef>
                <a:spcPts val="0"/>
              </a:spcBef>
              <a:spcAft>
                <a:spcPts val="0"/>
              </a:spcAft>
              <a:buClr>
                <a:schemeClr val="dk1"/>
              </a:buClr>
              <a:buSzPts val="2200"/>
              <a:buFont typeface="Arial"/>
              <a:buChar char="•"/>
            </a:pPr>
            <a:endParaRPr lang="es-ES" dirty="0"/>
          </a:p>
          <a:p>
            <a:pPr marL="0" marR="0" lvl="0" indent="0" algn="just" rtl="0">
              <a:spcBef>
                <a:spcPts val="0"/>
              </a:spcBef>
              <a:spcAft>
                <a:spcPts val="0"/>
              </a:spcAft>
              <a:buNone/>
            </a:pPr>
            <a:endParaRPr lang="es-ES" dirty="0"/>
          </a:p>
          <a:p>
            <a:pPr marL="0" marR="0" lvl="0" indent="0" algn="just" rtl="0">
              <a:spcBef>
                <a:spcPts val="0"/>
              </a:spcBef>
              <a:spcAft>
                <a:spcPts val="0"/>
              </a:spcAft>
              <a:buNone/>
            </a:pPr>
            <a:endParaRPr lang="es-ES" dirty="0"/>
          </a:p>
          <a:p>
            <a:pPr marL="0" marR="0" lvl="0" indent="0" algn="l" rtl="0">
              <a:spcBef>
                <a:spcPts val="0"/>
              </a:spcBef>
              <a:spcAft>
                <a:spcPts val="0"/>
              </a:spcAft>
              <a:buNone/>
            </a:pPr>
            <a:r>
              <a:rPr lang="es-ES" sz="1200" b="1" dirty="0">
                <a:solidFill>
                  <a:schemeClr val="dk1"/>
                </a:solidFill>
                <a:latin typeface="Garamond"/>
                <a:ea typeface="Garamond"/>
                <a:cs typeface="Garamond"/>
                <a:sym typeface="Garamond"/>
              </a:rPr>
              <a:t>La sustentabilidad económica de la vivienda (punto 2.8 Protocolo)</a:t>
            </a:r>
            <a:endParaRPr lang="es-ES" dirty="0"/>
          </a:p>
          <a:p>
            <a:pPr marL="0" marR="0" lvl="0" indent="0" algn="l" rtl="0">
              <a:spcBef>
                <a:spcPts val="0"/>
              </a:spcBef>
              <a:spcAft>
                <a:spcPts val="0"/>
              </a:spcAft>
              <a:buNone/>
            </a:pPr>
            <a:r>
              <a:rPr lang="es-ES" sz="1200" dirty="0">
                <a:solidFill>
                  <a:schemeClr val="dk1"/>
                </a:solidFill>
                <a:latin typeface="Garamond"/>
                <a:ea typeface="Garamond"/>
                <a:cs typeface="Garamond"/>
                <a:sym typeface="Garamond"/>
              </a:rPr>
              <a:t>La sustentabilidad de las soluciones habitacionales logradas requiere que los costos asociados al nuevo hábitat sean soportables por la población involucrada. Esto implica que:</a:t>
            </a:r>
            <a:endParaRPr lang="es-ES" dirty="0"/>
          </a:p>
          <a:p>
            <a:pPr marL="0" marR="0" lvl="0" indent="0" algn="l" rtl="0">
              <a:spcBef>
                <a:spcPts val="0"/>
              </a:spcBef>
              <a:spcAft>
                <a:spcPts val="0"/>
              </a:spcAft>
              <a:buNone/>
            </a:pPr>
            <a:r>
              <a:rPr lang="es-ES" sz="1200" dirty="0">
                <a:solidFill>
                  <a:schemeClr val="dk1"/>
                </a:solidFill>
                <a:latin typeface="Garamond"/>
                <a:ea typeface="Garamond"/>
                <a:cs typeface="Garamond"/>
                <a:sym typeface="Garamond"/>
              </a:rPr>
              <a:t>2.8.1. Se definan </a:t>
            </a:r>
            <a:r>
              <a:rPr lang="es-ES" sz="1200" b="1" dirty="0">
                <a:solidFill>
                  <a:schemeClr val="dk1"/>
                </a:solidFill>
                <a:latin typeface="Garamond"/>
                <a:ea typeface="Garamond"/>
                <a:cs typeface="Garamond"/>
                <a:sym typeface="Garamond"/>
              </a:rPr>
              <a:t>medios de compensación</a:t>
            </a:r>
            <a:r>
              <a:rPr lang="es-ES" sz="1200" b="1" i="1" dirty="0">
                <a:solidFill>
                  <a:schemeClr val="dk1"/>
                </a:solidFill>
                <a:latin typeface="Garamond"/>
                <a:ea typeface="Garamond"/>
                <a:cs typeface="Garamond"/>
                <a:sym typeface="Garamond"/>
              </a:rPr>
              <a:t> </a:t>
            </a:r>
            <a:r>
              <a:rPr lang="es-ES" sz="1200" dirty="0">
                <a:solidFill>
                  <a:schemeClr val="dk1"/>
                </a:solidFill>
                <a:latin typeface="Garamond"/>
                <a:ea typeface="Garamond"/>
                <a:cs typeface="Garamond"/>
                <a:sym typeface="Garamond"/>
              </a:rPr>
              <a:t>por el valor de las propiedades y pertenencias que se perdieran en virtud de la relocalización.</a:t>
            </a:r>
            <a:endParaRPr lang="es-ES" dirty="0"/>
          </a:p>
          <a:p>
            <a:pPr marL="0" marR="0" lvl="0" indent="0" algn="l" rtl="0">
              <a:spcBef>
                <a:spcPts val="0"/>
              </a:spcBef>
              <a:spcAft>
                <a:spcPts val="0"/>
              </a:spcAft>
              <a:buNone/>
            </a:pPr>
            <a:r>
              <a:rPr lang="es-ES" sz="1200" dirty="0">
                <a:solidFill>
                  <a:schemeClr val="dk1"/>
                </a:solidFill>
                <a:latin typeface="Garamond"/>
                <a:ea typeface="Garamond"/>
                <a:cs typeface="Garamond"/>
                <a:sym typeface="Garamond"/>
              </a:rPr>
              <a:t>2.8.2. Los </a:t>
            </a:r>
            <a:r>
              <a:rPr lang="es-ES" sz="1200" b="1" dirty="0">
                <a:solidFill>
                  <a:schemeClr val="dk1"/>
                </a:solidFill>
                <a:latin typeface="Garamond"/>
                <a:ea typeface="Garamond"/>
                <a:cs typeface="Garamond"/>
                <a:sym typeface="Garamond"/>
              </a:rPr>
              <a:t>costos que deben asumir los habitantes</a:t>
            </a:r>
            <a:r>
              <a:rPr lang="es-ES" sz="1200" dirty="0">
                <a:solidFill>
                  <a:schemeClr val="dk1"/>
                </a:solidFill>
                <a:latin typeface="Garamond"/>
                <a:ea typeface="Garamond"/>
                <a:cs typeface="Garamond"/>
                <a:sym typeface="Garamond"/>
              </a:rPr>
              <a:t> deben ser proporcionales a su nivel de ingreso y no pueden impedir ni comprometer la satisfacción de otras necesidades básicas del grupo familiar, ni de sus generaciones futuras. Así, las cuotas </a:t>
            </a:r>
            <a:r>
              <a:rPr lang="es-ES" sz="1200" dirty="0" err="1">
                <a:solidFill>
                  <a:schemeClr val="dk1"/>
                </a:solidFill>
                <a:latin typeface="Garamond"/>
                <a:ea typeface="Garamond"/>
                <a:cs typeface="Garamond"/>
                <a:sym typeface="Garamond"/>
              </a:rPr>
              <a:t>cancelatorias</a:t>
            </a:r>
            <a:r>
              <a:rPr lang="es-ES" sz="1200" dirty="0">
                <a:solidFill>
                  <a:schemeClr val="dk1"/>
                </a:solidFill>
                <a:latin typeface="Garamond"/>
                <a:ea typeface="Garamond"/>
                <a:cs typeface="Garamond"/>
                <a:sym typeface="Garamond"/>
              </a:rPr>
              <a:t> de los créditos no deben superar el veinte por ciento (20%) del ingreso total del grupo familiar. </a:t>
            </a:r>
            <a:endParaRPr lang="es-ES" dirty="0"/>
          </a:p>
          <a:p>
            <a:pPr marL="0" marR="0" lvl="0" indent="0" algn="l" rtl="0">
              <a:spcBef>
                <a:spcPts val="0"/>
              </a:spcBef>
              <a:spcAft>
                <a:spcPts val="0"/>
              </a:spcAft>
              <a:buNone/>
            </a:pPr>
            <a:r>
              <a:rPr lang="es-ES" sz="1200" dirty="0">
                <a:solidFill>
                  <a:schemeClr val="dk1"/>
                </a:solidFill>
                <a:latin typeface="Garamond"/>
                <a:ea typeface="Garamond"/>
                <a:cs typeface="Garamond"/>
                <a:sym typeface="Garamond"/>
              </a:rPr>
              <a:t>2.8.3.  </a:t>
            </a:r>
            <a:r>
              <a:rPr lang="es-ES" sz="1200" b="1" dirty="0">
                <a:solidFill>
                  <a:schemeClr val="dk1"/>
                </a:solidFill>
                <a:latin typeface="Garamond"/>
                <a:ea typeface="Garamond"/>
                <a:cs typeface="Garamond"/>
                <a:sym typeface="Garamond"/>
              </a:rPr>
              <a:t>Los planes financieros</a:t>
            </a:r>
            <a:r>
              <a:rPr lang="es-ES" sz="1200" dirty="0">
                <a:solidFill>
                  <a:schemeClr val="dk1"/>
                </a:solidFill>
                <a:latin typeface="Garamond"/>
                <a:ea typeface="Garamond"/>
                <a:cs typeface="Garamond"/>
                <a:sym typeface="Garamond"/>
              </a:rPr>
              <a:t> deben considerar los costos de mantenimiento y pago de servicios de la vivienda nueva, tomando los recaudos para la implementación </a:t>
            </a:r>
            <a:r>
              <a:rPr lang="es-ES" sz="1200" b="1" dirty="0">
                <a:solidFill>
                  <a:srgbClr val="FF0000"/>
                </a:solidFill>
                <a:latin typeface="Garamond"/>
                <a:ea typeface="Garamond"/>
                <a:cs typeface="Garamond"/>
                <a:sym typeface="Garamond"/>
              </a:rPr>
              <a:t>de tarifas sociales en servicios públicos, exenciones o reducciones tributarias y las expensas consorciales accesibles.</a:t>
            </a:r>
            <a:endParaRPr lang="es-ES" dirty="0"/>
          </a:p>
          <a:p>
            <a:pPr marL="0" marR="0" lvl="0" indent="0" algn="l" rtl="0">
              <a:spcBef>
                <a:spcPts val="0"/>
              </a:spcBef>
              <a:spcAft>
                <a:spcPts val="0"/>
              </a:spcAft>
              <a:buNone/>
            </a:pPr>
            <a:r>
              <a:rPr lang="es-ES" sz="1200" dirty="0">
                <a:solidFill>
                  <a:schemeClr val="dk1"/>
                </a:solidFill>
                <a:latin typeface="Garamond"/>
                <a:ea typeface="Garamond"/>
                <a:cs typeface="Garamond"/>
                <a:sym typeface="Garamond"/>
              </a:rPr>
              <a:t>2.8.4. </a:t>
            </a:r>
            <a:r>
              <a:rPr lang="es-ES" sz="1200" b="1" dirty="0">
                <a:solidFill>
                  <a:schemeClr val="dk1"/>
                </a:solidFill>
                <a:latin typeface="Garamond"/>
                <a:ea typeface="Garamond"/>
                <a:cs typeface="Garamond"/>
                <a:sym typeface="Garamond"/>
              </a:rPr>
              <a:t>El diseño de la vivienda deberá atender a </a:t>
            </a:r>
            <a:r>
              <a:rPr lang="es-ES" sz="1200" b="1" dirty="0">
                <a:solidFill>
                  <a:srgbClr val="FF0000"/>
                </a:solidFill>
                <a:latin typeface="Garamond"/>
                <a:ea typeface="Garamond"/>
                <a:cs typeface="Garamond"/>
                <a:sym typeface="Garamond"/>
              </a:rPr>
              <a:t>criterios de eficiencia y ahorro energético.</a:t>
            </a:r>
            <a:endParaRPr lang="es-ES" dirty="0"/>
          </a:p>
          <a:p>
            <a:pPr marL="0" marR="0" lvl="0" indent="0" algn="l" rtl="0">
              <a:spcBef>
                <a:spcPts val="0"/>
              </a:spcBef>
              <a:spcAft>
                <a:spcPts val="0"/>
              </a:spcAft>
              <a:buNone/>
            </a:pPr>
            <a:r>
              <a:rPr lang="es-ES" sz="1200" dirty="0">
                <a:solidFill>
                  <a:schemeClr val="dk1"/>
                </a:solidFill>
                <a:latin typeface="Garamond"/>
                <a:ea typeface="Garamond"/>
                <a:cs typeface="Garamond"/>
                <a:sym typeface="Garamond"/>
              </a:rPr>
              <a:t>De ningún modo, la falta de capacidad de pago de las familias puede limitar el acceso a la vivienda.</a:t>
            </a:r>
            <a:endParaRPr lang="es-ES" dirty="0"/>
          </a:p>
          <a:p>
            <a:pPr marL="0" lvl="0" indent="0">
              <a:spcBef>
                <a:spcPts val="360"/>
              </a:spcBef>
              <a:spcAft>
                <a:spcPts val="0"/>
              </a:spcAft>
              <a:buNone/>
            </a:pPr>
            <a:endParaRPr dirty="0"/>
          </a:p>
        </p:txBody>
      </p:sp>
      <p:sp>
        <p:nvSpPr>
          <p:cNvPr id="474" name="Shape 47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0033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599" name="Shape 599"/>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2803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Shape 609"/>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r>
              <a:rPr lang="es-MX" sz="1200" b="0" i="0" u="none" strike="noStrike" cap="none">
                <a:solidFill>
                  <a:schemeClr val="dk1"/>
                </a:solidFill>
                <a:latin typeface="Calibri"/>
                <a:ea typeface="Calibri"/>
                <a:cs typeface="Calibri"/>
                <a:sym typeface="Calibri"/>
              </a:rPr>
              <a:t>QUÉ PUEDO Y DEBO HACER</a:t>
            </a:r>
            <a:endParaRPr sz="1200" b="0" i="0" u="none" strike="noStrike" cap="none">
              <a:solidFill>
                <a:schemeClr val="dk1"/>
              </a:solidFill>
              <a:latin typeface="Calibri"/>
              <a:ea typeface="Calibri"/>
              <a:cs typeface="Calibri"/>
              <a:sym typeface="Calibri"/>
            </a:endParaRPr>
          </a:p>
        </p:txBody>
      </p:sp>
      <p:sp>
        <p:nvSpPr>
          <p:cNvPr id="610" name="Shape 610"/>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a:solidFill>
                  <a:schemeClr val="dk1"/>
                </a:solidFill>
                <a:latin typeface="Calibri"/>
                <a:ea typeface="Calibri"/>
                <a:cs typeface="Calibri"/>
                <a:sym typeface="Calibri"/>
              </a:rPr>
              <a:t>42</a:t>
            </a:fld>
            <a:endParaRPr sz="1400">
              <a:solidFill>
                <a:schemeClr val="dk1"/>
              </a:solidFill>
              <a:latin typeface="Calibri"/>
              <a:ea typeface="Calibri"/>
              <a:cs typeface="Calibri"/>
              <a:sym typeface="Calibri"/>
            </a:endParaRPr>
          </a:p>
        </p:txBody>
      </p:sp>
      <p:sp>
        <p:nvSpPr>
          <p:cNvPr id="611" name="Shape 611"/>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2" name="Shape 612"/>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2275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Shape 114"/>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r>
              <a:rPr lang="es-MX" sz="1200" b="0" i="0" u="none" strike="noStrike" cap="none">
                <a:solidFill>
                  <a:schemeClr val="dk1"/>
                </a:solidFill>
                <a:latin typeface="Calibri"/>
                <a:ea typeface="Calibri"/>
                <a:cs typeface="Calibri"/>
                <a:sym typeface="Calibri"/>
              </a:rPr>
              <a:t>Los conflictos como fuente de normas jurídicas.</a:t>
            </a:r>
            <a:endParaRPr/>
          </a:p>
          <a:p>
            <a:pPr marL="0" marR="0" lvl="0" indent="0" algn="l" rtl="0">
              <a:spcBef>
                <a:spcPts val="360"/>
              </a:spcBef>
              <a:spcAft>
                <a:spcPts val="0"/>
              </a:spcAft>
              <a:buNone/>
            </a:pPr>
            <a:r>
              <a:rPr lang="es-MX" sz="1200" b="0" i="0" u="none" strike="noStrike" cap="none">
                <a:solidFill>
                  <a:schemeClr val="dk1"/>
                </a:solidFill>
                <a:latin typeface="Calibri"/>
                <a:ea typeface="Calibri"/>
                <a:cs typeface="Calibri"/>
                <a:sym typeface="Calibri"/>
              </a:rPr>
              <a:t>El diseño participativo para garantizar eficacia.</a:t>
            </a:r>
            <a:endParaRPr/>
          </a:p>
        </p:txBody>
      </p:sp>
      <p:sp>
        <p:nvSpPr>
          <p:cNvPr id="115" name="Shape 115"/>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16" name="Shape 116"/>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17" name="Shape 117"/>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b="0" i="0" u="none" strike="noStrike" cap="none">
                <a:solidFill>
                  <a:schemeClr val="dk1"/>
                </a:solidFill>
                <a:latin typeface="Calibri"/>
                <a:ea typeface="Calibri"/>
                <a:cs typeface="Calibri"/>
                <a:sym typeface="Calibri"/>
              </a:rPr>
              <a:t>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3000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618" name="Shape 618"/>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3512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618" name="Shape 618"/>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2523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618" name="Shape 618"/>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6912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Shape 625"/>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26" name="Shape 626"/>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7" name="Shape 627"/>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8" name="Shape 628"/>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a:solidFill>
                  <a:schemeClr val="dk1"/>
                </a:solidFill>
                <a:latin typeface="Calibri"/>
                <a:ea typeface="Calibri"/>
                <a:cs typeface="Calibri"/>
                <a:sym typeface="Calibri"/>
              </a:rPr>
              <a:t>46</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5396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Shape 652"/>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r>
              <a:rPr lang="es-MX" sz="1200" b="0" i="0" u="none" strike="noStrike" cap="none">
                <a:solidFill>
                  <a:schemeClr val="dk1"/>
                </a:solidFill>
                <a:latin typeface="Calibri"/>
                <a:ea typeface="Calibri"/>
                <a:cs typeface="Calibri"/>
                <a:sym typeface="Calibri"/>
              </a:rPr>
              <a:t>QUÉ PUEDO Y DEBO HACER</a:t>
            </a:r>
            <a:endParaRPr sz="1200" b="0" i="0" u="none" strike="noStrike" cap="none">
              <a:solidFill>
                <a:schemeClr val="dk1"/>
              </a:solidFill>
              <a:latin typeface="Calibri"/>
              <a:ea typeface="Calibri"/>
              <a:cs typeface="Calibri"/>
              <a:sym typeface="Calibri"/>
            </a:endParaRPr>
          </a:p>
        </p:txBody>
      </p:sp>
      <p:sp>
        <p:nvSpPr>
          <p:cNvPr id="653" name="Shape 653"/>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a:solidFill>
                  <a:schemeClr val="dk1"/>
                </a:solidFill>
                <a:latin typeface="Calibri"/>
                <a:ea typeface="Calibri"/>
                <a:cs typeface="Calibri"/>
                <a:sym typeface="Calibri"/>
              </a:rPr>
              <a:t>47</a:t>
            </a:fld>
            <a:endParaRPr sz="1400">
              <a:solidFill>
                <a:schemeClr val="dk1"/>
              </a:solidFill>
              <a:latin typeface="Calibri"/>
              <a:ea typeface="Calibri"/>
              <a:cs typeface="Calibri"/>
              <a:sym typeface="Calibri"/>
            </a:endParaRPr>
          </a:p>
        </p:txBody>
      </p:sp>
      <p:sp>
        <p:nvSpPr>
          <p:cNvPr id="654" name="Shape 654"/>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5" name="Shape 655"/>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479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Shape 126"/>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r>
              <a:rPr lang="es-MX" sz="1200" b="0" i="0" u="none" strike="noStrike" cap="none">
                <a:solidFill>
                  <a:schemeClr val="dk1"/>
                </a:solidFill>
                <a:latin typeface="Calibri"/>
                <a:ea typeface="Calibri"/>
                <a:cs typeface="Calibri"/>
                <a:sym typeface="Calibri"/>
              </a:rPr>
              <a:t>La ambientalización de los conflictos urbanos.</a:t>
            </a:r>
            <a:endParaRPr/>
          </a:p>
        </p:txBody>
      </p:sp>
      <p:sp>
        <p:nvSpPr>
          <p:cNvPr id="127" name="Shape 127"/>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28" name="Shape 128"/>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29" name="Shape 129"/>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b="0" i="0" u="none" strike="noStrike" cap="none">
                <a:solidFill>
                  <a:schemeClr val="dk1"/>
                </a:solidFill>
                <a:latin typeface="Calibri"/>
                <a:ea typeface="Calibri"/>
                <a:cs typeface="Calibri"/>
                <a:sym typeface="Calibri"/>
              </a:rPr>
              <a:t>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2378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136" name="Shape 136"/>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58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143" name="Shape 143"/>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9256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Shape 149"/>
          <p:cNvSpPr txBox="1">
            <a:spLocks noGrp="1"/>
          </p:cNvSpPr>
          <p:nvPr>
            <p:ph type="body" idx="1"/>
          </p:nvPr>
        </p:nvSpPr>
        <p:spPr>
          <a:xfrm>
            <a:off x="701040" y="5718810"/>
            <a:ext cx="5608320" cy="541782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hdr" idx="3"/>
          </p:nvPr>
        </p:nvSpPr>
        <p:spPr>
          <a:xfrm>
            <a:off x="0" y="0"/>
            <a:ext cx="3037840" cy="601980"/>
          </a:xfrm>
          <a:prstGeom prst="rect">
            <a:avLst/>
          </a:prstGeom>
          <a:noFill/>
          <a:ln>
            <a:noFill/>
          </a:ln>
        </p:spPr>
        <p:txBody>
          <a:bodyPr spcFirstLastPara="1" wrap="square" lIns="108850" tIns="54425" rIns="108850" bIns="54425" anchor="t"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51" name="Shape 151"/>
          <p:cNvSpPr txBox="1">
            <a:spLocks noGrp="1"/>
          </p:cNvSpPr>
          <p:nvPr>
            <p:ph type="ftr" idx="11"/>
          </p:nvPr>
        </p:nvSpPr>
        <p:spPr>
          <a:xfrm>
            <a:off x="0" y="11435530"/>
            <a:ext cx="3037840" cy="601980"/>
          </a:xfrm>
          <a:prstGeom prst="rect">
            <a:avLst/>
          </a:prstGeom>
          <a:noFill/>
          <a:ln>
            <a:noFill/>
          </a:ln>
        </p:spPr>
        <p:txBody>
          <a:bodyPr spcFirstLastPara="1" wrap="square" lIns="108850" tIns="54425" rIns="108850" bIns="54425" anchor="b"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52" name="Shape 152"/>
          <p:cNvSpPr txBox="1">
            <a:spLocks noGrp="1"/>
          </p:cNvSpPr>
          <p:nvPr>
            <p:ph type="sldNum" idx="12"/>
          </p:nvPr>
        </p:nvSpPr>
        <p:spPr>
          <a:xfrm>
            <a:off x="3970938" y="11435530"/>
            <a:ext cx="3037840" cy="601980"/>
          </a:xfrm>
          <a:prstGeom prst="rect">
            <a:avLst/>
          </a:prstGeom>
          <a:noFill/>
          <a:ln>
            <a:noFill/>
          </a:ln>
        </p:spPr>
        <p:txBody>
          <a:bodyPr spcFirstLastPara="1" wrap="square" lIns="108850" tIns="54425" rIns="108850" bIns="54425" anchor="b" anchorCtr="0">
            <a:noAutofit/>
          </a:bodyPr>
          <a:lstStyle/>
          <a:p>
            <a:pPr marL="0" marR="0" lvl="0" indent="0" algn="r" rtl="0">
              <a:spcBef>
                <a:spcPts val="0"/>
              </a:spcBef>
              <a:spcAft>
                <a:spcPts val="0"/>
              </a:spcAft>
              <a:buNone/>
            </a:pPr>
            <a:fld id="{00000000-1234-1234-1234-123412341234}" type="slidenum">
              <a:rPr lang="es-MX" sz="1400" b="0" i="0" u="none" strike="noStrike" cap="none">
                <a:solidFill>
                  <a:schemeClr val="dk1"/>
                </a:solidFill>
                <a:latin typeface="Calibri"/>
                <a:ea typeface="Calibri"/>
                <a:cs typeface="Calibri"/>
                <a:sym typeface="Calibri"/>
              </a:rPr>
              <a:t>8</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181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701040" y="5718810"/>
            <a:ext cx="5608320" cy="5417820"/>
          </a:xfrm>
          <a:prstGeom prst="rect">
            <a:avLst/>
          </a:prstGeom>
        </p:spPr>
        <p:txBody>
          <a:bodyPr spcFirstLastPara="1" wrap="square" lIns="108850" tIns="54425" rIns="108850" bIns="54425" anchor="t" anchorCtr="0">
            <a:noAutofit/>
          </a:bodyPr>
          <a:lstStyle/>
          <a:p>
            <a:pPr marL="0" lvl="0" indent="0">
              <a:spcBef>
                <a:spcPts val="360"/>
              </a:spcBef>
              <a:spcAft>
                <a:spcPts val="0"/>
              </a:spcAft>
              <a:buNone/>
            </a:pPr>
            <a:endParaRPr/>
          </a:p>
        </p:txBody>
      </p:sp>
      <p:sp>
        <p:nvSpPr>
          <p:cNvPr id="164" name="Shape 164"/>
          <p:cNvSpPr>
            <a:spLocks noGrp="1" noRot="1" noChangeAspect="1"/>
          </p:cNvSpPr>
          <p:nvPr>
            <p:ph type="sldImg" idx="2"/>
          </p:nvPr>
        </p:nvSpPr>
        <p:spPr>
          <a:xfrm>
            <a:off x="-508000" y="903288"/>
            <a:ext cx="8026400" cy="45148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1082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SzPts val="1400"/>
              <a:buNone/>
              <a:defRPr sz="60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60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p:nvPr/>
        </p:nvSpPr>
        <p:spPr>
          <a:xfrm>
            <a:off x="442157" y="1805107"/>
            <a:ext cx="10848975" cy="14773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Garamond"/>
                <a:ea typeface="Garamond"/>
                <a:cs typeface="Garamond"/>
                <a:sym typeface="Garamond"/>
              </a:rPr>
              <a:t> </a:t>
            </a:r>
            <a:r>
              <a:rPr lang="es-MX" sz="1800" b="1" i="0" u="none" strike="noStrike" cap="none" dirty="0">
                <a:solidFill>
                  <a:schemeClr val="dk1"/>
                </a:solidFill>
                <a:latin typeface="Garamond"/>
                <a:ea typeface="Garamond"/>
                <a:cs typeface="Garamond"/>
                <a:sym typeface="Garamond"/>
              </a:rPr>
              <a:t>SEMINARIO INTERNACIONAL </a:t>
            </a:r>
            <a:endParaRPr dirty="0"/>
          </a:p>
          <a:p>
            <a:pPr marL="0" marR="0" lvl="0" indent="0" algn="ctr" rtl="0">
              <a:lnSpc>
                <a:spcPct val="100000"/>
              </a:lnSpc>
              <a:spcBef>
                <a:spcPts val="0"/>
              </a:spcBef>
              <a:spcAft>
                <a:spcPts val="0"/>
              </a:spcAft>
              <a:buClr>
                <a:schemeClr val="dk1"/>
              </a:buClr>
              <a:buSzPts val="1800"/>
              <a:buFont typeface="Arial"/>
              <a:buNone/>
            </a:pPr>
            <a:r>
              <a:rPr lang="es-MX" sz="1800" b="1" i="0" u="none" strike="noStrike" cap="none" dirty="0">
                <a:solidFill>
                  <a:schemeClr val="dk1"/>
                </a:solidFill>
                <a:latin typeface="Garamond"/>
                <a:ea typeface="Garamond"/>
                <a:cs typeface="Garamond"/>
                <a:sym typeface="Garamond"/>
              </a:rPr>
              <a:t>LA REGULARIZACIÓN URBANA Y REGISTRAL EN IBEROAMÉRICA</a:t>
            </a:r>
            <a:endParaRPr dirty="0"/>
          </a:p>
          <a:p>
            <a:pPr marL="0" marR="0" lvl="0" indent="0" algn="ctr" rtl="0">
              <a:lnSpc>
                <a:spcPct val="100000"/>
              </a:lnSpc>
              <a:spcBef>
                <a:spcPts val="0"/>
              </a:spcBef>
              <a:spcAft>
                <a:spcPts val="0"/>
              </a:spcAft>
              <a:buClr>
                <a:schemeClr val="dk1"/>
              </a:buClr>
              <a:buSzPts val="1800"/>
              <a:buFont typeface="Arial"/>
              <a:buNone/>
            </a:pPr>
            <a:endParaRPr sz="1800" b="1" i="0" u="none" strike="noStrike" cap="none" dirty="0">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Garamond"/>
                <a:ea typeface="Garamond"/>
                <a:cs typeface="Garamond"/>
                <a:sym typeface="Garamond"/>
              </a:rPr>
              <a:t>Madrid, 17 y 18 de mayo de 2018</a:t>
            </a:r>
            <a:endParaRPr sz="1800" b="0" i="0" u="none" strike="noStrike" cap="none" dirty="0">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Garamond"/>
              <a:ea typeface="Garamond"/>
              <a:cs typeface="Garamond"/>
              <a:sym typeface="Garamond"/>
            </a:endParaRPr>
          </a:p>
        </p:txBody>
      </p:sp>
      <p:sp>
        <p:nvSpPr>
          <p:cNvPr id="92" name="Shape 92"/>
          <p:cNvSpPr txBox="1"/>
          <p:nvPr/>
        </p:nvSpPr>
        <p:spPr>
          <a:xfrm>
            <a:off x="1486694" y="3020351"/>
            <a:ext cx="9313862" cy="23083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i="0" u="none" strike="noStrike" cap="none" dirty="0">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ts val="2400"/>
              <a:buFont typeface="Arial"/>
              <a:buNone/>
            </a:pPr>
            <a:r>
              <a:rPr lang="es-MX" sz="2400" b="1" i="0" u="none" strike="noStrike" cap="none" dirty="0">
                <a:solidFill>
                  <a:schemeClr val="dk1"/>
                </a:solidFill>
                <a:latin typeface="Garamond"/>
                <a:ea typeface="Garamond"/>
                <a:cs typeface="Garamond"/>
                <a:sym typeface="Garamond"/>
              </a:rPr>
              <a:t>Protocolo de Abordaje de Procesos de Relocalización y Reurbanización de villas y asentamientos precarios en la Cuenca Matanza </a:t>
            </a:r>
            <a:r>
              <a:rPr lang="es-MX" sz="2400" b="1" i="0" u="none" strike="noStrike" cap="none" dirty="0" smtClean="0">
                <a:solidFill>
                  <a:schemeClr val="dk1"/>
                </a:solidFill>
                <a:latin typeface="Garamond"/>
                <a:ea typeface="Garamond"/>
                <a:cs typeface="Garamond"/>
                <a:sym typeface="Garamond"/>
              </a:rPr>
              <a:t>Riachuelo (</a:t>
            </a:r>
            <a:r>
              <a:rPr lang="es-MX" sz="2400" b="1" i="0" u="none" strike="noStrike" cap="none" dirty="0" err="1" smtClean="0">
                <a:solidFill>
                  <a:schemeClr val="dk1"/>
                </a:solidFill>
                <a:latin typeface="Garamond"/>
                <a:ea typeface="Garamond"/>
                <a:cs typeface="Garamond"/>
                <a:sym typeface="Garamond"/>
              </a:rPr>
              <a:t>Arg</a:t>
            </a:r>
            <a:r>
              <a:rPr lang="es-MX" sz="2400" b="1" i="0" u="none" strike="noStrike" cap="none" dirty="0" smtClean="0">
                <a:solidFill>
                  <a:schemeClr val="dk1"/>
                </a:solidFill>
                <a:latin typeface="Garamond"/>
                <a:ea typeface="Garamond"/>
                <a:cs typeface="Garamond"/>
                <a:sym typeface="Garamond"/>
              </a:rPr>
              <a:t>) :  </a:t>
            </a:r>
            <a:r>
              <a:rPr lang="es-MX" sz="2400" b="1" i="0" u="none" strike="noStrike" cap="none" dirty="0">
                <a:solidFill>
                  <a:schemeClr val="dk1"/>
                </a:solidFill>
                <a:latin typeface="Garamond"/>
                <a:ea typeface="Garamond"/>
                <a:cs typeface="Garamond"/>
                <a:sym typeface="Garamond"/>
              </a:rPr>
              <a:t>algunos apuntes desde la productividad jurídica de los conflictos urbanos-ambientales</a:t>
            </a:r>
            <a:endParaRPr sz="2400" b="0" i="0" u="none" strike="noStrike" cap="none" dirty="0">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dirty="0">
              <a:solidFill>
                <a:schemeClr val="dk1"/>
              </a:solidFill>
              <a:latin typeface="Garamond"/>
              <a:ea typeface="Garamond"/>
              <a:cs typeface="Garamond"/>
              <a:sym typeface="Garamond"/>
            </a:endParaRPr>
          </a:p>
        </p:txBody>
      </p:sp>
      <p:sp>
        <p:nvSpPr>
          <p:cNvPr id="93" name="Shape 93"/>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Shape 94"/>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5" name="Shape 95"/>
          <p:cNvPicPr preferRelativeResize="0"/>
          <p:nvPr/>
        </p:nvPicPr>
        <p:blipFill rotWithShape="1">
          <a:blip r:embed="rId3">
            <a:alphaModFix/>
          </a:blip>
          <a:srcRect l="10977" t="25838" r="12629" b="57392"/>
          <a:stretch/>
        </p:blipFill>
        <p:spPr>
          <a:xfrm>
            <a:off x="1439069" y="405474"/>
            <a:ext cx="9313862" cy="1149478"/>
          </a:xfrm>
          <a:prstGeom prst="rect">
            <a:avLst/>
          </a:prstGeom>
          <a:noFill/>
          <a:ln>
            <a:noFill/>
          </a:ln>
        </p:spPr>
      </p:pic>
      <p:sp>
        <p:nvSpPr>
          <p:cNvPr id="96" name="Shape 96"/>
          <p:cNvSpPr txBox="1"/>
          <p:nvPr/>
        </p:nvSpPr>
        <p:spPr>
          <a:xfrm>
            <a:off x="1486694" y="5008311"/>
            <a:ext cx="9313862"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i="0" u="none" strike="noStrike" cap="none" dirty="0">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ts val="2400"/>
              <a:buFont typeface="Arial"/>
              <a:buNone/>
            </a:pPr>
            <a:r>
              <a:rPr lang="es-MX" sz="2400" b="1" i="0" u="none" strike="noStrike" cap="none" dirty="0">
                <a:solidFill>
                  <a:schemeClr val="dk1"/>
                </a:solidFill>
                <a:latin typeface="Garamond"/>
                <a:ea typeface="Garamond"/>
                <a:cs typeface="Garamond"/>
                <a:sym typeface="Garamond"/>
              </a:rPr>
              <a:t>Melinda Lis Maldonado</a:t>
            </a:r>
            <a:endParaRPr sz="2400" b="0" i="0" u="none" strike="noStrike" cap="none" dirty="0">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dirty="0">
              <a:solidFill>
                <a:schemeClr val="dk1"/>
              </a:solidFill>
              <a:latin typeface="Garamond"/>
              <a:ea typeface="Garamond"/>
              <a:cs typeface="Garamond"/>
              <a:sym typeface="Garamon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p:cNvPicPr preferRelativeResize="0"/>
          <p:nvPr/>
        </p:nvPicPr>
        <p:blipFill rotWithShape="1">
          <a:blip r:embed="rId3">
            <a:alphaModFix/>
          </a:blip>
          <a:srcRect/>
          <a:stretch/>
        </p:blipFill>
        <p:spPr>
          <a:xfrm>
            <a:off x="1849438" y="0"/>
            <a:ext cx="8493125" cy="6858000"/>
          </a:xfrm>
          <a:prstGeom prst="rect">
            <a:avLst/>
          </a:prstGeom>
          <a:noFill/>
          <a:ln>
            <a:noFill/>
          </a:ln>
        </p:spPr>
      </p:pic>
      <p:sp>
        <p:nvSpPr>
          <p:cNvPr id="174" name="Shape 174"/>
          <p:cNvSpPr txBox="1"/>
          <p:nvPr/>
        </p:nvSpPr>
        <p:spPr>
          <a:xfrm>
            <a:off x="7464425" y="2217738"/>
            <a:ext cx="2376488" cy="7064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2000" b="0" i="0" u="none" strike="noStrike" cap="none">
                <a:solidFill>
                  <a:srgbClr val="FFFF00"/>
                </a:solidFill>
                <a:latin typeface="Arial"/>
                <a:ea typeface="Arial"/>
                <a:cs typeface="Arial"/>
                <a:sym typeface="Arial"/>
              </a:rPr>
              <a:t>Polo Petroquímico Dock Sud</a:t>
            </a:r>
            <a:endParaRPr sz="2000" b="0" i="0" u="none" strike="noStrike" cap="none">
              <a:solidFill>
                <a:srgbClr val="FFFF00"/>
              </a:solidFill>
              <a:latin typeface="Arial"/>
              <a:ea typeface="Arial"/>
              <a:cs typeface="Arial"/>
              <a:sym typeface="Arial"/>
            </a:endParaRPr>
          </a:p>
        </p:txBody>
      </p:sp>
      <p:sp>
        <p:nvSpPr>
          <p:cNvPr id="175" name="Shape 175"/>
          <p:cNvSpPr txBox="1"/>
          <p:nvPr/>
        </p:nvSpPr>
        <p:spPr>
          <a:xfrm>
            <a:off x="6959600" y="4365625"/>
            <a:ext cx="1439863" cy="708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2000" b="0" i="0" u="none" strike="noStrike" cap="none">
                <a:solidFill>
                  <a:srgbClr val="FFFF00"/>
                </a:solidFill>
                <a:latin typeface="Arial"/>
                <a:ea typeface="Arial"/>
                <a:cs typeface="Arial"/>
                <a:sym typeface="Arial"/>
              </a:rPr>
              <a:t>Villa Inflamable</a:t>
            </a:r>
            <a:endParaRPr sz="2000" b="0" i="0" u="none" strike="noStrike" cap="none">
              <a:solidFill>
                <a:srgbClr val="FFFF00"/>
              </a:solidFill>
              <a:latin typeface="Arial"/>
              <a:ea typeface="Arial"/>
              <a:cs typeface="Arial"/>
              <a:sym typeface="Arial"/>
            </a:endParaRPr>
          </a:p>
        </p:txBody>
      </p:sp>
      <p:sp>
        <p:nvSpPr>
          <p:cNvPr id="176" name="Shape 176"/>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7" name="Shape 177"/>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Shape 182"/>
          <p:cNvPicPr preferRelativeResize="0"/>
          <p:nvPr/>
        </p:nvPicPr>
        <p:blipFill rotWithShape="1">
          <a:blip r:embed="rId3">
            <a:alphaModFix/>
          </a:blip>
          <a:srcRect t="45317" b="14911"/>
          <a:stretch/>
        </p:blipFill>
        <p:spPr>
          <a:xfrm>
            <a:off x="1558925" y="0"/>
            <a:ext cx="8991600" cy="2681288"/>
          </a:xfrm>
          <a:prstGeom prst="rect">
            <a:avLst/>
          </a:prstGeom>
          <a:noFill/>
          <a:ln w="9525" cap="flat" cmpd="sng">
            <a:solidFill>
              <a:schemeClr val="dk1"/>
            </a:solidFill>
            <a:prstDash val="solid"/>
            <a:miter lim="800000"/>
            <a:headEnd type="none" w="sm" len="sm"/>
            <a:tailEnd type="none" w="sm" len="sm"/>
          </a:ln>
        </p:spPr>
      </p:pic>
      <p:pic>
        <p:nvPicPr>
          <p:cNvPr id="183" name="Shape 183"/>
          <p:cNvPicPr preferRelativeResize="0"/>
          <p:nvPr/>
        </p:nvPicPr>
        <p:blipFill rotWithShape="1">
          <a:blip r:embed="rId4">
            <a:alphaModFix/>
          </a:blip>
          <a:srcRect l="18146" t="23628" r="49999" b="50000"/>
          <a:stretch/>
        </p:blipFill>
        <p:spPr>
          <a:xfrm>
            <a:off x="1487488" y="2181225"/>
            <a:ext cx="3516312" cy="2184400"/>
          </a:xfrm>
          <a:prstGeom prst="rect">
            <a:avLst/>
          </a:prstGeom>
          <a:noFill/>
          <a:ln w="9525" cap="flat" cmpd="sng">
            <a:solidFill>
              <a:schemeClr val="dk1"/>
            </a:solidFill>
            <a:prstDash val="solid"/>
            <a:miter lim="800000"/>
            <a:headEnd type="none" w="sm" len="sm"/>
            <a:tailEnd type="none" w="sm" len="sm"/>
          </a:ln>
        </p:spPr>
      </p:pic>
      <p:pic>
        <p:nvPicPr>
          <p:cNvPr id="184" name="Shape 184"/>
          <p:cNvPicPr preferRelativeResize="0"/>
          <p:nvPr/>
        </p:nvPicPr>
        <p:blipFill rotWithShape="1">
          <a:blip r:embed="rId5">
            <a:alphaModFix/>
          </a:blip>
          <a:srcRect l="8552" t="41446" r="51645" b="23245"/>
          <a:stretch/>
        </p:blipFill>
        <p:spPr>
          <a:xfrm>
            <a:off x="1487488" y="4473575"/>
            <a:ext cx="3516312" cy="2339975"/>
          </a:xfrm>
          <a:prstGeom prst="rect">
            <a:avLst/>
          </a:prstGeom>
          <a:noFill/>
          <a:ln>
            <a:noFill/>
          </a:ln>
        </p:spPr>
      </p:pic>
      <p:sp>
        <p:nvSpPr>
          <p:cNvPr id="185" name="Shape 185"/>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Shape 186"/>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87" name="Shape 187"/>
          <p:cNvPicPr preferRelativeResize="0"/>
          <p:nvPr/>
        </p:nvPicPr>
        <p:blipFill rotWithShape="1">
          <a:blip r:embed="rId6">
            <a:alphaModFix/>
          </a:blip>
          <a:srcRect l="3947" t="18332" r="38322" b="30044"/>
          <a:stretch/>
        </p:blipFill>
        <p:spPr>
          <a:xfrm>
            <a:off x="5087938" y="2924175"/>
            <a:ext cx="5475287" cy="3673475"/>
          </a:xfrm>
          <a:prstGeom prst="rect">
            <a:avLst/>
          </a:prstGeom>
          <a:noFill/>
          <a:ln w="9525" cap="flat" cmpd="sng">
            <a:solidFill>
              <a:schemeClr val="dk1"/>
            </a:solid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rotWithShape="1">
          <a:blip r:embed="rId3">
            <a:alphaModFix/>
          </a:blip>
          <a:srcRect l="29440" r="54115" b="66733"/>
          <a:stretch/>
        </p:blipFill>
        <p:spPr>
          <a:xfrm>
            <a:off x="5745957" y="5599678"/>
            <a:ext cx="376237" cy="758825"/>
          </a:xfrm>
          <a:prstGeom prst="rect">
            <a:avLst/>
          </a:prstGeom>
          <a:noFill/>
          <a:ln>
            <a:noFill/>
          </a:ln>
        </p:spPr>
      </p:pic>
      <p:sp>
        <p:nvSpPr>
          <p:cNvPr id="193" name="Shape 193"/>
          <p:cNvSpPr txBox="1"/>
          <p:nvPr/>
        </p:nvSpPr>
        <p:spPr>
          <a:xfrm>
            <a:off x="2257425" y="628650"/>
            <a:ext cx="6457950" cy="461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Noto Sans Symbols"/>
              <a:buChar char="✓"/>
            </a:pPr>
            <a:r>
              <a:rPr lang="es-MX" sz="2400" b="0" i="0" u="none" strike="noStrike" cap="none">
                <a:solidFill>
                  <a:schemeClr val="dk1"/>
                </a:solidFill>
                <a:latin typeface="Arial Narrow"/>
                <a:ea typeface="Arial Narrow"/>
                <a:cs typeface="Arial Narrow"/>
                <a:sym typeface="Arial Narrow"/>
              </a:rPr>
              <a:t>Caso estructural – conflicto ambiental</a:t>
            </a:r>
            <a:endParaRPr sz="2400" b="0" i="0" u="none" strike="noStrike" cap="none">
              <a:solidFill>
                <a:schemeClr val="dk1"/>
              </a:solidFill>
              <a:latin typeface="Arial Narrow"/>
              <a:ea typeface="Arial Narrow"/>
              <a:cs typeface="Arial Narrow"/>
              <a:sym typeface="Arial Narrow"/>
            </a:endParaRPr>
          </a:p>
        </p:txBody>
      </p:sp>
      <p:sp>
        <p:nvSpPr>
          <p:cNvPr id="194" name="Shape 194"/>
          <p:cNvSpPr txBox="1"/>
          <p:nvPr/>
        </p:nvSpPr>
        <p:spPr>
          <a:xfrm>
            <a:off x="2257425" y="1366838"/>
            <a:ext cx="6457950" cy="4619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Noto Sans Symbols"/>
              <a:buChar char="✓"/>
            </a:pPr>
            <a:r>
              <a:rPr lang="es-MX" sz="2400" b="0" i="0" u="none" strike="noStrike" cap="none">
                <a:solidFill>
                  <a:schemeClr val="dk1"/>
                </a:solidFill>
                <a:latin typeface="Arial Narrow"/>
                <a:ea typeface="Arial Narrow"/>
                <a:cs typeface="Arial Narrow"/>
                <a:sym typeface="Arial Narrow"/>
              </a:rPr>
              <a:t>2004: demanda colectiva ante la CSJN</a:t>
            </a:r>
            <a:endParaRPr sz="2400" b="0" i="0" u="none" strike="noStrike" cap="none">
              <a:solidFill>
                <a:schemeClr val="dk1"/>
              </a:solidFill>
              <a:latin typeface="Arial Narrow"/>
              <a:ea typeface="Arial Narrow"/>
              <a:cs typeface="Arial Narrow"/>
              <a:sym typeface="Arial Narrow"/>
            </a:endParaRPr>
          </a:p>
        </p:txBody>
      </p:sp>
      <p:sp>
        <p:nvSpPr>
          <p:cNvPr id="195" name="Shape 195"/>
          <p:cNvSpPr txBox="1"/>
          <p:nvPr/>
        </p:nvSpPr>
        <p:spPr>
          <a:xfrm>
            <a:off x="2257425" y="2162175"/>
            <a:ext cx="6457950" cy="461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Noto Sans Symbols"/>
              <a:buChar char="✓"/>
            </a:pPr>
            <a:r>
              <a:rPr lang="es-MX" sz="2400" b="0" i="0" u="none" strike="noStrike" cap="none">
                <a:solidFill>
                  <a:schemeClr val="dk1"/>
                </a:solidFill>
                <a:latin typeface="Arial Narrow"/>
                <a:ea typeface="Arial Narrow"/>
                <a:cs typeface="Arial Narrow"/>
                <a:sym typeface="Arial Narrow"/>
              </a:rPr>
              <a:t>2006: CSJN se declara competente</a:t>
            </a:r>
            <a:endParaRPr sz="2400" b="0" i="0" u="none" strike="noStrike" cap="none">
              <a:solidFill>
                <a:schemeClr val="dk1"/>
              </a:solidFill>
              <a:latin typeface="Arial Narrow"/>
              <a:ea typeface="Arial Narrow"/>
              <a:cs typeface="Arial Narrow"/>
              <a:sym typeface="Arial Narrow"/>
            </a:endParaRPr>
          </a:p>
        </p:txBody>
      </p:sp>
      <p:sp>
        <p:nvSpPr>
          <p:cNvPr id="196" name="Shape 196"/>
          <p:cNvSpPr txBox="1"/>
          <p:nvPr/>
        </p:nvSpPr>
        <p:spPr>
          <a:xfrm>
            <a:off x="2257425" y="3562350"/>
            <a:ext cx="9178925" cy="83185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Noto Sans Symbols"/>
              <a:buChar char="✓"/>
            </a:pPr>
            <a:r>
              <a:rPr lang="es-MX" sz="2400" b="0" i="0" u="none" strike="noStrike" cap="none">
                <a:solidFill>
                  <a:schemeClr val="dk1"/>
                </a:solidFill>
                <a:latin typeface="Arial Narrow"/>
                <a:ea typeface="Arial Narrow"/>
                <a:cs typeface="Arial Narrow"/>
                <a:sym typeface="Arial Narrow"/>
              </a:rPr>
              <a:t>2008: CSJN dicta sentencia condenatoria (recomposición ambiente y prevención del daño) </a:t>
            </a:r>
            <a:endParaRPr sz="2400" b="0" i="0" u="none" strike="noStrike" cap="none">
              <a:solidFill>
                <a:schemeClr val="dk1"/>
              </a:solidFill>
              <a:latin typeface="Arial Narrow"/>
              <a:ea typeface="Arial Narrow"/>
              <a:cs typeface="Arial Narrow"/>
              <a:sym typeface="Arial Narrow"/>
            </a:endParaRPr>
          </a:p>
        </p:txBody>
      </p:sp>
      <p:sp>
        <p:nvSpPr>
          <p:cNvPr id="197" name="Shape 197"/>
          <p:cNvSpPr txBox="1"/>
          <p:nvPr/>
        </p:nvSpPr>
        <p:spPr>
          <a:xfrm>
            <a:off x="2886075" y="4281488"/>
            <a:ext cx="10172700" cy="120015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s-MX" sz="2400" b="0" i="0" u="none" strike="noStrike" cap="none">
                <a:solidFill>
                  <a:schemeClr val="dk1"/>
                </a:solidFill>
                <a:latin typeface="Arial Narrow"/>
                <a:ea typeface="Arial Narrow"/>
                <a:cs typeface="Arial Narrow"/>
                <a:sym typeface="Arial Narrow"/>
              </a:rPr>
              <a:t>Exige un Plan Integral de Saneamiento Ambiental (PISA) </a:t>
            </a:r>
            <a:endParaRPr/>
          </a:p>
          <a:p>
            <a:pPr marL="342900" marR="0" lvl="0" indent="-342900" algn="l" rtl="0">
              <a:spcBef>
                <a:spcPts val="0"/>
              </a:spcBef>
              <a:spcAft>
                <a:spcPts val="0"/>
              </a:spcAft>
              <a:buClr>
                <a:schemeClr val="dk1"/>
              </a:buClr>
              <a:buSzPts val="2400"/>
              <a:buFont typeface="Arial"/>
              <a:buChar char="•"/>
            </a:pPr>
            <a:r>
              <a:rPr lang="es-MX" sz="2400" b="0" i="0" u="none" strike="noStrike" cap="none">
                <a:solidFill>
                  <a:schemeClr val="dk1"/>
                </a:solidFill>
                <a:latin typeface="Arial Narrow"/>
                <a:ea typeface="Arial Narrow"/>
                <a:cs typeface="Arial Narrow"/>
                <a:sym typeface="Arial Narrow"/>
              </a:rPr>
              <a:t>Condena al Estado Nacional, Provincia de Buenos Aires y CABA</a:t>
            </a:r>
            <a:endParaRPr/>
          </a:p>
          <a:p>
            <a:pPr marL="342900" marR="0" lvl="0" indent="-342900" algn="l" rtl="0">
              <a:spcBef>
                <a:spcPts val="0"/>
              </a:spcBef>
              <a:spcAft>
                <a:spcPts val="0"/>
              </a:spcAft>
              <a:buClr>
                <a:schemeClr val="dk1"/>
              </a:buClr>
              <a:buSzPts val="2400"/>
              <a:buFont typeface="Arial"/>
              <a:buChar char="•"/>
            </a:pPr>
            <a:r>
              <a:rPr lang="es-MX" sz="2400" b="0" i="0" u="none" strike="noStrike" cap="none">
                <a:solidFill>
                  <a:schemeClr val="dk1"/>
                </a:solidFill>
                <a:latin typeface="Arial Narrow"/>
                <a:ea typeface="Arial Narrow"/>
                <a:cs typeface="Arial Narrow"/>
                <a:sym typeface="Arial Narrow"/>
              </a:rPr>
              <a:t>Diseña un sistema de ejecución de sentencia ad hoc</a:t>
            </a:r>
            <a:endParaRPr sz="2400" b="0" i="0" u="none" strike="noStrike" cap="none">
              <a:solidFill>
                <a:schemeClr val="dk1"/>
              </a:solidFill>
              <a:latin typeface="Arial Narrow"/>
              <a:ea typeface="Arial Narrow"/>
              <a:cs typeface="Arial Narrow"/>
              <a:sym typeface="Arial Narrow"/>
            </a:endParaRPr>
          </a:p>
        </p:txBody>
      </p:sp>
      <p:sp>
        <p:nvSpPr>
          <p:cNvPr id="198" name="Shape 198"/>
          <p:cNvSpPr txBox="1"/>
          <p:nvPr/>
        </p:nvSpPr>
        <p:spPr>
          <a:xfrm>
            <a:off x="2257425" y="2843213"/>
            <a:ext cx="9486900" cy="8302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Noto Sans Symbols"/>
              <a:buChar char="✓"/>
            </a:pPr>
            <a:r>
              <a:rPr lang="es-MX" sz="2400" b="0" i="0" u="none" strike="noStrike" cap="none">
                <a:solidFill>
                  <a:schemeClr val="dk1"/>
                </a:solidFill>
                <a:latin typeface="Arial Narrow"/>
                <a:ea typeface="Arial Narrow"/>
                <a:cs typeface="Arial Narrow"/>
                <a:sym typeface="Arial Narrow"/>
              </a:rPr>
              <a:t>2006: creación de ACUMAR como autoridad de Cuenca (por ley nacional), pública, interjurisdiccional (Nación, Provincia de Bs As, y C.A.B.A.)</a:t>
            </a:r>
            <a:endParaRPr sz="2400" b="0" i="0" u="none" strike="noStrike" cap="none">
              <a:solidFill>
                <a:schemeClr val="dk1"/>
              </a:solidFill>
              <a:latin typeface="Arial Narrow"/>
              <a:ea typeface="Arial Narrow"/>
              <a:cs typeface="Arial Narrow"/>
              <a:sym typeface="Arial Narrow"/>
            </a:endParaRPr>
          </a:p>
        </p:txBody>
      </p:sp>
      <p:sp>
        <p:nvSpPr>
          <p:cNvPr id="199" name="Shape 199"/>
          <p:cNvSpPr txBox="1"/>
          <p:nvPr/>
        </p:nvSpPr>
        <p:spPr>
          <a:xfrm>
            <a:off x="2257425" y="5422899"/>
            <a:ext cx="10801350" cy="461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Noto Sans Symbols"/>
              <a:buChar char="✓"/>
            </a:pPr>
            <a:r>
              <a:rPr lang="es-MX" sz="2400" b="0" i="0" u="none" strike="noStrike" cap="none">
                <a:solidFill>
                  <a:schemeClr val="dk1"/>
                </a:solidFill>
                <a:latin typeface="Arial Narrow"/>
                <a:ea typeface="Arial Narrow"/>
                <a:cs typeface="Arial Narrow"/>
                <a:sym typeface="Arial Narrow"/>
              </a:rPr>
              <a:t>2009- Actualidad: Proceso de ejecución de sentencia</a:t>
            </a:r>
            <a:endParaRPr sz="2400" b="0" i="0" u="none" strike="noStrike" cap="none">
              <a:solidFill>
                <a:schemeClr val="dk1"/>
              </a:solidFill>
              <a:latin typeface="Arial Narrow"/>
              <a:ea typeface="Arial Narrow"/>
              <a:cs typeface="Arial Narrow"/>
              <a:sym typeface="Arial Narrow"/>
            </a:endParaRPr>
          </a:p>
        </p:txBody>
      </p:sp>
      <p:sp>
        <p:nvSpPr>
          <p:cNvPr id="200" name="Shape 200"/>
          <p:cNvSpPr txBox="1"/>
          <p:nvPr/>
        </p:nvSpPr>
        <p:spPr>
          <a:xfrm>
            <a:off x="4344988" y="5952216"/>
            <a:ext cx="1638300" cy="3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1800" b="0" i="0" u="none" strike="noStrike" cap="none">
                <a:solidFill>
                  <a:schemeClr val="dk1"/>
                </a:solidFill>
                <a:latin typeface="Arial Narrow"/>
                <a:ea typeface="Arial Narrow"/>
                <a:cs typeface="Arial Narrow"/>
                <a:sym typeface="Arial Narrow"/>
              </a:rPr>
              <a:t>2009-2012</a:t>
            </a:r>
            <a:endParaRPr/>
          </a:p>
        </p:txBody>
      </p:sp>
      <p:sp>
        <p:nvSpPr>
          <p:cNvPr id="201" name="Shape 201"/>
          <p:cNvSpPr txBox="1"/>
          <p:nvPr/>
        </p:nvSpPr>
        <p:spPr>
          <a:xfrm>
            <a:off x="8310563" y="5952216"/>
            <a:ext cx="1636712" cy="3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1800" b="0" i="0" u="none" strike="noStrike" cap="none" dirty="0" smtClean="0">
                <a:solidFill>
                  <a:schemeClr val="dk1"/>
                </a:solidFill>
                <a:latin typeface="Arial Narrow"/>
                <a:ea typeface="Arial Narrow"/>
                <a:cs typeface="Arial Narrow"/>
                <a:sym typeface="Arial Narrow"/>
              </a:rPr>
              <a:t>2012-2018</a:t>
            </a:r>
            <a:endParaRPr dirty="0"/>
          </a:p>
        </p:txBody>
      </p:sp>
      <p:pic>
        <p:nvPicPr>
          <p:cNvPr id="202" name="Shape 202"/>
          <p:cNvPicPr preferRelativeResize="0"/>
          <p:nvPr/>
        </p:nvPicPr>
        <p:blipFill rotWithShape="1">
          <a:blip r:embed="rId4">
            <a:alphaModFix/>
          </a:blip>
          <a:srcRect/>
          <a:stretch/>
        </p:blipFill>
        <p:spPr>
          <a:xfrm>
            <a:off x="503238" y="1239838"/>
            <a:ext cx="1398587" cy="839787"/>
          </a:xfrm>
          <a:prstGeom prst="rect">
            <a:avLst/>
          </a:prstGeom>
          <a:noFill/>
          <a:ln>
            <a:noFill/>
          </a:ln>
        </p:spPr>
      </p:pic>
      <p:pic>
        <p:nvPicPr>
          <p:cNvPr id="203" name="Shape 203"/>
          <p:cNvPicPr preferRelativeResize="0"/>
          <p:nvPr/>
        </p:nvPicPr>
        <p:blipFill rotWithShape="1">
          <a:blip r:embed="rId5">
            <a:alphaModFix/>
          </a:blip>
          <a:srcRect r="68996" b="73462"/>
          <a:stretch/>
        </p:blipFill>
        <p:spPr>
          <a:xfrm>
            <a:off x="973138" y="2100263"/>
            <a:ext cx="693737" cy="682625"/>
          </a:xfrm>
          <a:prstGeom prst="rect">
            <a:avLst/>
          </a:prstGeom>
          <a:noFill/>
          <a:ln>
            <a:noFill/>
          </a:ln>
        </p:spPr>
      </p:pic>
      <p:pic>
        <p:nvPicPr>
          <p:cNvPr id="204" name="Shape 204"/>
          <p:cNvPicPr preferRelativeResize="0"/>
          <p:nvPr/>
        </p:nvPicPr>
        <p:blipFill rotWithShape="1">
          <a:blip r:embed="rId5">
            <a:alphaModFix/>
          </a:blip>
          <a:srcRect r="68996" b="73462"/>
          <a:stretch/>
        </p:blipFill>
        <p:spPr>
          <a:xfrm>
            <a:off x="973138" y="3657600"/>
            <a:ext cx="693737" cy="682625"/>
          </a:xfrm>
          <a:prstGeom prst="rect">
            <a:avLst/>
          </a:prstGeom>
          <a:noFill/>
          <a:ln>
            <a:noFill/>
          </a:ln>
        </p:spPr>
      </p:pic>
      <p:pic>
        <p:nvPicPr>
          <p:cNvPr id="205" name="Shape 205"/>
          <p:cNvPicPr preferRelativeResize="0"/>
          <p:nvPr/>
        </p:nvPicPr>
        <p:blipFill rotWithShape="1">
          <a:blip r:embed="rId6">
            <a:alphaModFix/>
          </a:blip>
          <a:srcRect l="2968" t="15141" r="66093" b="72148"/>
          <a:stretch/>
        </p:blipFill>
        <p:spPr>
          <a:xfrm>
            <a:off x="615950" y="2952750"/>
            <a:ext cx="1285875" cy="438150"/>
          </a:xfrm>
          <a:prstGeom prst="rect">
            <a:avLst/>
          </a:prstGeom>
          <a:noFill/>
          <a:ln>
            <a:noFill/>
          </a:ln>
        </p:spPr>
      </p:pic>
      <p:pic>
        <p:nvPicPr>
          <p:cNvPr id="206" name="Shape 206"/>
          <p:cNvPicPr preferRelativeResize="0"/>
          <p:nvPr/>
        </p:nvPicPr>
        <p:blipFill rotWithShape="1">
          <a:blip r:embed="rId3">
            <a:alphaModFix/>
          </a:blip>
          <a:srcRect l="29440" r="54115" b="66733"/>
          <a:stretch/>
        </p:blipFill>
        <p:spPr>
          <a:xfrm>
            <a:off x="10515600" y="5390241"/>
            <a:ext cx="546100" cy="1103313"/>
          </a:xfrm>
          <a:prstGeom prst="rect">
            <a:avLst/>
          </a:prstGeom>
          <a:noFill/>
          <a:ln>
            <a:noFill/>
          </a:ln>
        </p:spPr>
      </p:pic>
      <p:pic>
        <p:nvPicPr>
          <p:cNvPr id="207" name="Shape 207"/>
          <p:cNvPicPr preferRelativeResize="0"/>
          <p:nvPr/>
        </p:nvPicPr>
        <p:blipFill rotWithShape="1">
          <a:blip r:embed="rId3">
            <a:alphaModFix/>
          </a:blip>
          <a:srcRect l="29440" r="54115" b="66733"/>
          <a:stretch/>
        </p:blipFill>
        <p:spPr>
          <a:xfrm>
            <a:off x="9942513" y="5398179"/>
            <a:ext cx="533400" cy="1082675"/>
          </a:xfrm>
          <a:prstGeom prst="rect">
            <a:avLst/>
          </a:prstGeom>
          <a:noFill/>
          <a:ln>
            <a:noFill/>
          </a:ln>
        </p:spPr>
      </p:pic>
      <p:sp>
        <p:nvSpPr>
          <p:cNvPr id="208" name="Shape 208"/>
          <p:cNvSpPr/>
          <p:nvPr/>
        </p:nvSpPr>
        <p:spPr>
          <a:xfrm>
            <a:off x="10418763" y="6058579"/>
            <a:ext cx="127000" cy="4413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9" name="Shape 209"/>
          <p:cNvSpPr/>
          <p:nvPr/>
        </p:nvSpPr>
        <p:spPr>
          <a:xfrm>
            <a:off x="10934700" y="6052229"/>
            <a:ext cx="127000" cy="4413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0" name="Shape 210"/>
          <p:cNvSpPr/>
          <p:nvPr/>
        </p:nvSpPr>
        <p:spPr>
          <a:xfrm>
            <a:off x="6015038" y="6107791"/>
            <a:ext cx="214312" cy="2254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1" name="Shape 211"/>
          <p:cNvPicPr preferRelativeResize="0"/>
          <p:nvPr/>
        </p:nvPicPr>
        <p:blipFill rotWithShape="1">
          <a:blip r:embed="rId7">
            <a:alphaModFix/>
          </a:blip>
          <a:srcRect l="18146" t="23628" r="49999" b="50000"/>
          <a:stretch/>
        </p:blipFill>
        <p:spPr>
          <a:xfrm>
            <a:off x="330200" y="198438"/>
            <a:ext cx="1643063" cy="1020762"/>
          </a:xfrm>
          <a:prstGeom prst="rect">
            <a:avLst/>
          </a:prstGeom>
          <a:noFill/>
          <a:ln w="9525" cap="flat" cmpd="sng">
            <a:solidFill>
              <a:schemeClr val="dk1"/>
            </a:solidFill>
            <a:prstDash val="solid"/>
            <a:miter lim="800000"/>
            <a:headEnd type="none" w="sm" len="sm"/>
            <a:tailEnd type="none" w="sm" len="sm"/>
          </a:ln>
        </p:spPr>
      </p:pic>
      <p:sp>
        <p:nvSpPr>
          <p:cNvPr id="212" name="Shape 212"/>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3" name="Shape 213"/>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rotWithShape="1">
          <a:blip r:embed="rId3">
            <a:alphaModFix/>
          </a:blip>
          <a:srcRect l="4500" t="29756" r="72423" b="17465"/>
          <a:stretch/>
        </p:blipFill>
        <p:spPr>
          <a:xfrm>
            <a:off x="1674052" y="514389"/>
            <a:ext cx="4016568" cy="2604847"/>
          </a:xfrm>
          <a:prstGeom prst="rect">
            <a:avLst/>
          </a:prstGeom>
          <a:noFill/>
          <a:ln>
            <a:noFill/>
          </a:ln>
        </p:spPr>
      </p:pic>
      <p:pic>
        <p:nvPicPr>
          <p:cNvPr id="219" name="Shape 219"/>
          <p:cNvPicPr preferRelativeResize="0"/>
          <p:nvPr/>
        </p:nvPicPr>
        <p:blipFill rotWithShape="1">
          <a:blip r:embed="rId4">
            <a:alphaModFix/>
          </a:blip>
          <a:srcRect l="6692" t="35046" r="74614" b="19786"/>
          <a:stretch/>
        </p:blipFill>
        <p:spPr>
          <a:xfrm>
            <a:off x="6433658" y="438890"/>
            <a:ext cx="4291026" cy="2940148"/>
          </a:xfrm>
          <a:prstGeom prst="rect">
            <a:avLst/>
          </a:prstGeom>
          <a:noFill/>
          <a:ln>
            <a:noFill/>
          </a:ln>
        </p:spPr>
      </p:pic>
      <p:pic>
        <p:nvPicPr>
          <p:cNvPr id="220" name="Shape 220"/>
          <p:cNvPicPr preferRelativeResize="0"/>
          <p:nvPr/>
        </p:nvPicPr>
        <p:blipFill rotWithShape="1">
          <a:blip r:embed="rId5">
            <a:alphaModFix/>
          </a:blip>
          <a:srcRect l="923" t="19991" r="66769" b="17752"/>
          <a:stretch/>
        </p:blipFill>
        <p:spPr>
          <a:xfrm>
            <a:off x="539296" y="3875021"/>
            <a:ext cx="3938953" cy="2152357"/>
          </a:xfrm>
          <a:prstGeom prst="rect">
            <a:avLst/>
          </a:prstGeom>
          <a:noFill/>
          <a:ln>
            <a:noFill/>
          </a:ln>
        </p:spPr>
      </p:pic>
      <p:pic>
        <p:nvPicPr>
          <p:cNvPr id="221" name="Shape 221"/>
          <p:cNvPicPr preferRelativeResize="0"/>
          <p:nvPr/>
        </p:nvPicPr>
        <p:blipFill rotWithShape="1">
          <a:blip r:embed="rId6">
            <a:alphaModFix/>
          </a:blip>
          <a:srcRect l="808" t="20397" r="67115" b="16532"/>
          <a:stretch/>
        </p:blipFill>
        <p:spPr>
          <a:xfrm>
            <a:off x="4478249" y="3906985"/>
            <a:ext cx="4100922" cy="2286486"/>
          </a:xfrm>
          <a:prstGeom prst="rect">
            <a:avLst/>
          </a:prstGeom>
          <a:noFill/>
          <a:ln>
            <a:noFill/>
          </a:ln>
        </p:spPr>
      </p:pic>
      <p:sp>
        <p:nvSpPr>
          <p:cNvPr id="222" name="Shape 222"/>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3" name="Shape 223"/>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4" name="Shape 224"/>
          <p:cNvPicPr preferRelativeResize="0"/>
          <p:nvPr/>
        </p:nvPicPr>
        <p:blipFill rotWithShape="1">
          <a:blip r:embed="rId7">
            <a:alphaModFix/>
          </a:blip>
          <a:srcRect l="4269" t="29350" r="72191" b="17346"/>
          <a:stretch/>
        </p:blipFill>
        <p:spPr>
          <a:xfrm>
            <a:off x="8579171" y="3988045"/>
            <a:ext cx="3268708" cy="2099023"/>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9"/>
        <p:cNvGrpSpPr/>
        <p:nvPr/>
      </p:nvGrpSpPr>
      <p:grpSpPr>
        <a:xfrm>
          <a:off x="0" y="0"/>
          <a:ext cx="0" cy="0"/>
          <a:chOff x="0" y="0"/>
          <a:chExt cx="0" cy="0"/>
        </a:xfrm>
      </p:grpSpPr>
      <p:sp>
        <p:nvSpPr>
          <p:cNvPr id="240" name="Shape 240"/>
          <p:cNvSpPr txBox="1"/>
          <p:nvPr/>
        </p:nvSpPr>
        <p:spPr>
          <a:xfrm>
            <a:off x="2376784" y="2550155"/>
            <a:ext cx="7680325" cy="22467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4400" b="0" i="0" u="none" strike="noStrike" cap="none" dirty="0">
                <a:solidFill>
                  <a:schemeClr val="lt1"/>
                </a:solidFill>
                <a:latin typeface="Garamond"/>
                <a:ea typeface="Garamond"/>
                <a:cs typeface="Garamond"/>
                <a:sym typeface="Garamond"/>
              </a:rPr>
              <a:t>EPISODIO II:</a:t>
            </a:r>
            <a:endParaRPr dirty="0"/>
          </a:p>
          <a:p>
            <a:pPr marL="0" marR="0" lvl="0" indent="0" algn="ctr" rtl="0">
              <a:spcBef>
                <a:spcPts val="0"/>
              </a:spcBef>
              <a:spcAft>
                <a:spcPts val="0"/>
              </a:spcAft>
              <a:buNone/>
            </a:pPr>
            <a:endParaRPr sz="3200" b="0" i="0" u="none" strike="noStrike" cap="none" dirty="0">
              <a:solidFill>
                <a:schemeClr val="lt1"/>
              </a:solidFill>
              <a:latin typeface="Garamond"/>
              <a:ea typeface="Garamond"/>
              <a:cs typeface="Garamond"/>
              <a:sym typeface="Garamond"/>
            </a:endParaRPr>
          </a:p>
          <a:p>
            <a:pPr marL="0" marR="0" lvl="0" indent="0" algn="ctr" rtl="0">
              <a:spcBef>
                <a:spcPts val="0"/>
              </a:spcBef>
              <a:spcAft>
                <a:spcPts val="0"/>
              </a:spcAft>
              <a:buNone/>
            </a:pPr>
            <a:r>
              <a:rPr lang="es-MX" sz="3200" b="0" i="0" u="none" strike="noStrike" cap="none" dirty="0">
                <a:solidFill>
                  <a:schemeClr val="lt1"/>
                </a:solidFill>
                <a:latin typeface="Garamond"/>
                <a:ea typeface="Garamond"/>
                <a:cs typeface="Garamond"/>
                <a:sym typeface="Garamond"/>
              </a:rPr>
              <a:t>LAS VILLAS Y ASENTAMIENTOS EN LA CAUSA MENDOZA</a:t>
            </a:r>
            <a:endParaRPr sz="3200" b="0" i="0" u="none" strike="noStrike" cap="none" dirty="0">
              <a:solidFill>
                <a:schemeClr val="lt1"/>
              </a:solidFill>
              <a:latin typeface="Garamond"/>
              <a:ea typeface="Garamond"/>
              <a:cs typeface="Garamond"/>
              <a:sym typeface="Garamond"/>
            </a:endParaRPr>
          </a:p>
        </p:txBody>
      </p:sp>
      <p:sp>
        <p:nvSpPr>
          <p:cNvPr id="241" name="Shape 241"/>
          <p:cNvSpPr/>
          <p:nvPr/>
        </p:nvSpPr>
        <p:spPr>
          <a:xfrm>
            <a:off x="2082689" y="3365209"/>
            <a:ext cx="8633638" cy="196219"/>
          </a:xfrm>
          <a:prstGeom prst="rect">
            <a:avLst/>
          </a:prstGeom>
          <a:solidFill>
            <a:srgbClr val="FF0000">
              <a:alpha val="20000"/>
            </a:srgbClr>
          </a:solidFill>
          <a:ln w="12700" cap="flat" cmpd="sng">
            <a:solidFill>
              <a:srgbClr val="FF0000">
                <a:alpha val="2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0" name="Shape 250"/>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1" name="Shape 251"/>
          <p:cNvSpPr txBox="1"/>
          <p:nvPr/>
        </p:nvSpPr>
        <p:spPr>
          <a:xfrm>
            <a:off x="1024466" y="231236"/>
            <a:ext cx="10507133" cy="34163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MX" sz="2400" b="1" i="0" u="none" strike="noStrike" cap="none" dirty="0">
                <a:solidFill>
                  <a:schemeClr val="dk1"/>
                </a:solidFill>
                <a:latin typeface="Garamond"/>
                <a:ea typeface="Garamond"/>
                <a:cs typeface="Garamond"/>
                <a:sym typeface="Garamond"/>
              </a:rPr>
              <a:t>Sentencia de CSJN (2008): </a:t>
            </a:r>
            <a:r>
              <a:rPr lang="es-MX" sz="2400" b="1" i="0" u="none" strike="noStrike" cap="none" dirty="0" smtClean="0">
                <a:solidFill>
                  <a:schemeClr val="dk1"/>
                </a:solidFill>
                <a:latin typeface="Garamond"/>
                <a:ea typeface="Garamond"/>
                <a:cs typeface="Garamond"/>
                <a:sym typeface="Garamond"/>
              </a:rPr>
              <a:t>las </a:t>
            </a:r>
            <a:r>
              <a:rPr lang="es-MX" sz="2400" b="1" i="0" u="none" strike="noStrike" cap="none" dirty="0">
                <a:solidFill>
                  <a:schemeClr val="dk1"/>
                </a:solidFill>
                <a:latin typeface="Garamond"/>
                <a:ea typeface="Garamond"/>
                <a:cs typeface="Garamond"/>
                <a:sym typeface="Garamond"/>
              </a:rPr>
              <a:t>villas y asentamientos precarios </a:t>
            </a:r>
            <a:r>
              <a:rPr lang="es-MX" sz="2400" b="1" dirty="0" smtClean="0">
                <a:solidFill>
                  <a:schemeClr val="dk1"/>
                </a:solidFill>
                <a:latin typeface="Garamond"/>
                <a:ea typeface="Garamond"/>
                <a:cs typeface="Garamond"/>
                <a:sym typeface="Garamond"/>
              </a:rPr>
              <a:t>en el</a:t>
            </a:r>
            <a:r>
              <a:rPr lang="es-MX" sz="2400" b="1" i="0" u="none" strike="noStrike" cap="none" dirty="0" smtClean="0">
                <a:solidFill>
                  <a:schemeClr val="dk1"/>
                </a:solidFill>
                <a:latin typeface="Garamond"/>
                <a:ea typeface="Garamond"/>
                <a:cs typeface="Garamond"/>
                <a:sym typeface="Garamond"/>
              </a:rPr>
              <a:t> </a:t>
            </a:r>
            <a:r>
              <a:rPr lang="es-MX" sz="2400" b="1" i="0" u="none" strike="noStrike" cap="none" dirty="0">
                <a:solidFill>
                  <a:schemeClr val="dk1"/>
                </a:solidFill>
                <a:latin typeface="Garamond"/>
                <a:ea typeface="Garamond"/>
                <a:cs typeface="Garamond"/>
                <a:sym typeface="Garamond"/>
              </a:rPr>
              <a:t>programa exigido a la ACUMAR:</a:t>
            </a:r>
            <a:endParaRPr dirty="0"/>
          </a:p>
          <a:p>
            <a:pPr marL="285750" marR="0" lvl="0" indent="-285750" algn="just" rtl="0">
              <a:spcBef>
                <a:spcPts val="0"/>
              </a:spcBef>
              <a:spcAft>
                <a:spcPts val="0"/>
              </a:spcAft>
              <a:buClr>
                <a:schemeClr val="dk1"/>
              </a:buClr>
              <a:buSzPts val="2400"/>
              <a:buFont typeface="Arial"/>
              <a:buChar char="•"/>
            </a:pPr>
            <a:endParaRPr lang="es-MX" sz="2400" b="0" i="0" u="none" strike="noStrike" cap="none" dirty="0" smtClean="0">
              <a:solidFill>
                <a:schemeClr val="dk1"/>
              </a:solidFill>
              <a:latin typeface="Garamond"/>
              <a:ea typeface="Garamond"/>
              <a:cs typeface="Garamond"/>
              <a:sym typeface="Garamond"/>
            </a:endParaRPr>
          </a:p>
          <a:p>
            <a:pPr marL="285750" marR="0" lvl="0" indent="-285750" algn="just" rtl="0">
              <a:spcBef>
                <a:spcPts val="0"/>
              </a:spcBef>
              <a:spcAft>
                <a:spcPts val="0"/>
              </a:spcAft>
              <a:buClr>
                <a:schemeClr val="dk1"/>
              </a:buClr>
              <a:buSzPts val="2400"/>
              <a:buFont typeface="Arial"/>
              <a:buChar char="•"/>
            </a:pPr>
            <a:r>
              <a:rPr lang="es-MX" sz="2400" dirty="0" smtClean="0">
                <a:solidFill>
                  <a:schemeClr val="dk1"/>
                </a:solidFill>
                <a:latin typeface="Garamond"/>
                <a:ea typeface="Garamond"/>
                <a:cs typeface="Garamond"/>
                <a:sym typeface="Garamond"/>
              </a:rPr>
              <a:t>Mejorar la calidad de vida de la población (objetivo general)</a:t>
            </a:r>
          </a:p>
          <a:p>
            <a:pPr marL="285750" marR="0" lvl="0" indent="-285750" algn="just" rtl="0">
              <a:spcBef>
                <a:spcPts val="0"/>
              </a:spcBef>
              <a:spcAft>
                <a:spcPts val="0"/>
              </a:spcAft>
              <a:buClr>
                <a:schemeClr val="dk1"/>
              </a:buClr>
              <a:buSzPts val="2400"/>
              <a:buFont typeface="Arial"/>
              <a:buChar char="•"/>
            </a:pPr>
            <a:r>
              <a:rPr lang="es-MX" sz="2400" b="0" i="0" u="none" strike="noStrike" cap="none" dirty="0" smtClean="0">
                <a:solidFill>
                  <a:schemeClr val="dk1"/>
                </a:solidFill>
                <a:latin typeface="Garamond"/>
                <a:ea typeface="Garamond"/>
                <a:cs typeface="Garamond"/>
                <a:sym typeface="Garamond"/>
              </a:rPr>
              <a:t>“informar </a:t>
            </a:r>
            <a:r>
              <a:rPr lang="es-MX" sz="2400" b="0" i="0" u="none" strike="noStrike" cap="none" dirty="0">
                <a:solidFill>
                  <a:schemeClr val="dk1"/>
                </a:solidFill>
                <a:latin typeface="Garamond"/>
                <a:ea typeface="Garamond"/>
                <a:cs typeface="Garamond"/>
                <a:sym typeface="Garamond"/>
              </a:rPr>
              <a:t>avances” del Convenio Marco de Villas y Asentamientos Precarios 2006 en el rubro contaminación de origen industrial,</a:t>
            </a:r>
            <a:endParaRPr dirty="0"/>
          </a:p>
          <a:p>
            <a:pPr marL="285750" marR="0" lvl="0" indent="-285750" algn="just" rtl="0">
              <a:spcBef>
                <a:spcPts val="0"/>
              </a:spcBef>
              <a:spcAft>
                <a:spcPts val="0"/>
              </a:spcAft>
              <a:buClr>
                <a:schemeClr val="dk1"/>
              </a:buClr>
              <a:buSzPts val="2400"/>
              <a:buFont typeface="Arial"/>
              <a:buChar char="•"/>
            </a:pPr>
            <a:r>
              <a:rPr lang="es-MX" sz="2400" b="0" i="0" u="none" strike="noStrike" cap="none" dirty="0">
                <a:solidFill>
                  <a:schemeClr val="dk1"/>
                </a:solidFill>
                <a:latin typeface="Garamond"/>
                <a:ea typeface="Garamond"/>
                <a:cs typeface="Garamond"/>
                <a:sym typeface="Garamond"/>
              </a:rPr>
              <a:t> “erradicar la población sobre basurales”, y</a:t>
            </a:r>
            <a:endParaRPr dirty="0"/>
          </a:p>
          <a:p>
            <a:pPr marL="285750" marR="0" lvl="0" indent="-285750" algn="just" rtl="0">
              <a:spcBef>
                <a:spcPts val="0"/>
              </a:spcBef>
              <a:spcAft>
                <a:spcPts val="0"/>
              </a:spcAft>
              <a:buClr>
                <a:schemeClr val="dk1"/>
              </a:buClr>
              <a:buSzPts val="2400"/>
              <a:buFont typeface="Arial"/>
              <a:buChar char="•"/>
            </a:pPr>
            <a:r>
              <a:rPr lang="es-MX" sz="2400" b="0" i="0" u="none" strike="noStrike" cap="none" dirty="0">
                <a:solidFill>
                  <a:schemeClr val="dk1"/>
                </a:solidFill>
                <a:latin typeface="Garamond"/>
                <a:ea typeface="Garamond"/>
                <a:cs typeface="Garamond"/>
                <a:sym typeface="Garamond"/>
              </a:rPr>
              <a:t> “determinar a la población en situación de riesgo” en el marco del Plan Sanitario de Emergencia.</a:t>
            </a:r>
            <a:endParaRPr sz="2400" b="0" i="0" u="none" strike="noStrike" cap="none" dirty="0">
              <a:solidFill>
                <a:schemeClr val="dk1"/>
              </a:solidFill>
              <a:latin typeface="Garamond"/>
              <a:ea typeface="Garamond"/>
              <a:cs typeface="Garamond"/>
              <a:sym typeface="Garamond"/>
            </a:endParaRPr>
          </a:p>
          <a:p>
            <a:pPr marL="285750" marR="0" lvl="0" indent="-133350" algn="l" rtl="0">
              <a:spcBef>
                <a:spcPts val="0"/>
              </a:spcBef>
              <a:spcAft>
                <a:spcPts val="0"/>
              </a:spcAft>
              <a:buClr>
                <a:schemeClr val="dk1"/>
              </a:buClr>
              <a:buSzPts val="2400"/>
              <a:buFont typeface="Arial"/>
              <a:buNone/>
            </a:pPr>
            <a:endParaRPr sz="2400" b="0" i="0" u="none" strike="noStrike" cap="none" dirty="0">
              <a:solidFill>
                <a:schemeClr val="dk1"/>
              </a:solidFill>
              <a:latin typeface="Garamond"/>
              <a:ea typeface="Garamond"/>
              <a:cs typeface="Garamond"/>
              <a:sym typeface="Garamond"/>
            </a:endParaRPr>
          </a:p>
          <a:p>
            <a:pPr marL="0" marR="0" lvl="0" indent="0" algn="l" rtl="0">
              <a:spcBef>
                <a:spcPts val="0"/>
              </a:spcBef>
              <a:spcAft>
                <a:spcPts val="0"/>
              </a:spcAft>
              <a:buNone/>
            </a:pPr>
            <a:endParaRPr sz="2400" dirty="0">
              <a:solidFill>
                <a:schemeClr val="dk1"/>
              </a:solidFill>
              <a:latin typeface="Garamond"/>
              <a:ea typeface="Garamond"/>
              <a:cs typeface="Garamond"/>
              <a:sym typeface="Garamond"/>
            </a:endParaRPr>
          </a:p>
        </p:txBody>
      </p:sp>
      <p:sp>
        <p:nvSpPr>
          <p:cNvPr id="252" name="Shape 252"/>
          <p:cNvSpPr txBox="1"/>
          <p:nvPr/>
        </p:nvSpPr>
        <p:spPr>
          <a:xfrm>
            <a:off x="1024466" y="3716867"/>
            <a:ext cx="9668933" cy="267765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MX" sz="2400" b="1">
                <a:solidFill>
                  <a:schemeClr val="dk1"/>
                </a:solidFill>
                <a:latin typeface="Garamond"/>
                <a:ea typeface="Garamond"/>
                <a:cs typeface="Garamond"/>
                <a:sym typeface="Garamond"/>
              </a:rPr>
              <a:t> A partir de la sentencia se activan tres procesos:</a:t>
            </a:r>
            <a:endParaRPr/>
          </a:p>
          <a:p>
            <a:pPr marL="342900" marR="0" lvl="0" indent="-342900" algn="just" rtl="0">
              <a:spcBef>
                <a:spcPts val="0"/>
              </a:spcBef>
              <a:spcAft>
                <a:spcPts val="0"/>
              </a:spcAft>
              <a:buClr>
                <a:schemeClr val="dk1"/>
              </a:buClr>
              <a:buSzPts val="2400"/>
              <a:buFont typeface="Garamond"/>
              <a:buAutoNum type="arabicParenR"/>
            </a:pPr>
            <a:r>
              <a:rPr lang="es-MX" sz="2400">
                <a:solidFill>
                  <a:schemeClr val="dk1"/>
                </a:solidFill>
                <a:latin typeface="Garamond"/>
                <a:ea typeface="Garamond"/>
                <a:cs typeface="Garamond"/>
                <a:sym typeface="Garamond"/>
              </a:rPr>
              <a:t> elaboración del PISA x ACUMAR (2009-2010),</a:t>
            </a:r>
            <a:endParaRPr/>
          </a:p>
          <a:p>
            <a:pPr marL="342900" marR="0" lvl="0" indent="-342900" algn="just" rtl="0">
              <a:spcBef>
                <a:spcPts val="0"/>
              </a:spcBef>
              <a:spcAft>
                <a:spcPts val="0"/>
              </a:spcAft>
              <a:buClr>
                <a:schemeClr val="dk1"/>
              </a:buClr>
              <a:buSzPts val="2400"/>
              <a:buFont typeface="Garamond"/>
              <a:buAutoNum type="arabicParenR"/>
            </a:pPr>
            <a:r>
              <a:rPr lang="es-MX" sz="2400">
                <a:solidFill>
                  <a:schemeClr val="dk1"/>
                </a:solidFill>
                <a:latin typeface="Garamond"/>
                <a:ea typeface="Garamond"/>
                <a:cs typeface="Garamond"/>
                <a:sym typeface="Garamond"/>
              </a:rPr>
              <a:t>Comienza ejecución de la sentencia (2009)</a:t>
            </a:r>
            <a:endParaRPr/>
          </a:p>
          <a:p>
            <a:pPr marL="342900" marR="0" lvl="0" indent="-342900" algn="just" rtl="0">
              <a:spcBef>
                <a:spcPts val="0"/>
              </a:spcBef>
              <a:spcAft>
                <a:spcPts val="0"/>
              </a:spcAft>
              <a:buClr>
                <a:schemeClr val="dk1"/>
              </a:buClr>
              <a:buSzPts val="2400"/>
              <a:buFont typeface="Garamond"/>
              <a:buAutoNum type="arabicParenR"/>
            </a:pPr>
            <a:r>
              <a:rPr lang="es-MX" sz="2400">
                <a:solidFill>
                  <a:schemeClr val="dk1"/>
                </a:solidFill>
                <a:latin typeface="Garamond"/>
                <a:ea typeface="Garamond"/>
                <a:cs typeface="Garamond"/>
                <a:sym typeface="Garamond"/>
              </a:rPr>
              <a:t>Firma del Convenio Marco de Villas y Asentamientos Precarios en riesgo ambiental en la Cuenca Matanza Riachuelo (diciembre 2010). </a:t>
            </a:r>
            <a:endParaRPr sz="2400">
              <a:solidFill>
                <a:schemeClr val="dk1"/>
              </a:solidFill>
              <a:latin typeface="Garamond"/>
              <a:ea typeface="Garamond"/>
              <a:cs typeface="Garamond"/>
              <a:sym typeface="Garamond"/>
            </a:endParaRPr>
          </a:p>
          <a:p>
            <a:pPr marL="285750" marR="0" lvl="0" indent="-133350" algn="l"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rotWithShape="1">
          <a:blip r:embed="rId3">
            <a:alphaModFix/>
          </a:blip>
          <a:srcRect l="13817" t="27849" r="35689" b="18202"/>
          <a:stretch/>
        </p:blipFill>
        <p:spPr>
          <a:xfrm>
            <a:off x="3895725" y="185738"/>
            <a:ext cx="8515350" cy="6824662"/>
          </a:xfrm>
          <a:prstGeom prst="rect">
            <a:avLst/>
          </a:prstGeom>
          <a:noFill/>
          <a:ln>
            <a:noFill/>
          </a:ln>
        </p:spPr>
      </p:pic>
      <p:sp>
        <p:nvSpPr>
          <p:cNvPr id="258" name="Shape 258"/>
          <p:cNvSpPr/>
          <p:nvPr/>
        </p:nvSpPr>
        <p:spPr>
          <a:xfrm>
            <a:off x="8164513" y="400050"/>
            <a:ext cx="1343025" cy="144303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Shape 259"/>
          <p:cNvSpPr/>
          <p:nvPr/>
        </p:nvSpPr>
        <p:spPr>
          <a:xfrm>
            <a:off x="4516438" y="2295525"/>
            <a:ext cx="1343025" cy="144303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Shape 260"/>
          <p:cNvSpPr/>
          <p:nvPr/>
        </p:nvSpPr>
        <p:spPr>
          <a:xfrm>
            <a:off x="8297863" y="5362575"/>
            <a:ext cx="1343025" cy="144303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Shape 261"/>
          <p:cNvSpPr txBox="1"/>
          <p:nvPr/>
        </p:nvSpPr>
        <p:spPr>
          <a:xfrm>
            <a:off x="271462" y="166688"/>
            <a:ext cx="11717337" cy="83099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Noto Sans Symbols"/>
              <a:buChar char="✓"/>
            </a:pPr>
            <a:r>
              <a:rPr lang="es-MX" sz="2400" b="1">
                <a:solidFill>
                  <a:schemeClr val="dk1"/>
                </a:solidFill>
                <a:latin typeface="Garamond"/>
                <a:ea typeface="Garamond"/>
                <a:cs typeface="Garamond"/>
                <a:sym typeface="Garamond"/>
              </a:rPr>
              <a:t>2009/2010: El PISA (PLAN INTEGRAL DE SANEAMIENTO AMBIENTAL) – actualizado a 2016</a:t>
            </a:r>
            <a:endParaRPr sz="2400" b="1">
              <a:solidFill>
                <a:schemeClr val="dk1"/>
              </a:solidFill>
              <a:latin typeface="Garamond"/>
              <a:ea typeface="Garamond"/>
              <a:cs typeface="Garamond"/>
              <a:sym typeface="Garamond"/>
            </a:endParaRPr>
          </a:p>
        </p:txBody>
      </p:sp>
      <p:sp>
        <p:nvSpPr>
          <p:cNvPr id="262" name="Shape 262"/>
          <p:cNvSpPr txBox="1"/>
          <p:nvPr/>
        </p:nvSpPr>
        <p:spPr>
          <a:xfrm>
            <a:off x="271463" y="1525588"/>
            <a:ext cx="4738687" cy="2030412"/>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dk1"/>
              </a:buClr>
              <a:buSzPts val="1800"/>
            </a:pPr>
            <a:r>
              <a:rPr lang="es-MX" sz="1800" dirty="0" smtClean="0">
                <a:solidFill>
                  <a:schemeClr val="dk1"/>
                </a:solidFill>
                <a:latin typeface="Garamond" panose="02020404030301010803" pitchFamily="18" charset="0"/>
                <a:ea typeface="Calibri"/>
                <a:cs typeface="Calibri"/>
                <a:sym typeface="Calibri"/>
              </a:rPr>
              <a:t>COMPRENDE RELOCALIZACIÓN Y REURBANIZACIÓN. </a:t>
            </a:r>
            <a:endParaRPr dirty="0">
              <a:latin typeface="Garamond" panose="02020404030301010803" pitchFamily="18" charset="0"/>
            </a:endParaRPr>
          </a:p>
        </p:txBody>
      </p:sp>
      <p:sp>
        <p:nvSpPr>
          <p:cNvPr id="263" name="Shape 263"/>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Shape 264"/>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Shape 269"/>
          <p:cNvPicPr preferRelativeResize="0"/>
          <p:nvPr/>
        </p:nvPicPr>
        <p:blipFill rotWithShape="1">
          <a:blip r:embed="rId3">
            <a:alphaModFix/>
          </a:blip>
          <a:srcRect l="58913" t="6015" r="542" b="5822"/>
          <a:stretch/>
        </p:blipFill>
        <p:spPr>
          <a:xfrm>
            <a:off x="198548" y="-33337"/>
            <a:ext cx="10826750" cy="6677025"/>
          </a:xfrm>
          <a:prstGeom prst="rect">
            <a:avLst/>
          </a:prstGeom>
          <a:noFill/>
          <a:ln>
            <a:noFill/>
          </a:ln>
        </p:spPr>
      </p:pic>
      <p:pic>
        <p:nvPicPr>
          <p:cNvPr id="270" name="Shape 270"/>
          <p:cNvPicPr preferRelativeResize="0"/>
          <p:nvPr/>
        </p:nvPicPr>
        <p:blipFill rotWithShape="1">
          <a:blip r:embed="rId4">
            <a:alphaModFix/>
          </a:blip>
          <a:srcRect l="58913" t="8698" b="5056"/>
          <a:stretch/>
        </p:blipFill>
        <p:spPr>
          <a:xfrm>
            <a:off x="123762" y="-8731"/>
            <a:ext cx="11422062" cy="6799262"/>
          </a:xfrm>
          <a:prstGeom prst="rect">
            <a:avLst/>
          </a:prstGeom>
          <a:noFill/>
          <a:ln>
            <a:noFill/>
          </a:ln>
        </p:spPr>
      </p:pic>
      <p:sp>
        <p:nvSpPr>
          <p:cNvPr id="271" name="Shape 271"/>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Shape 272"/>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3" name="Shape 273"/>
          <p:cNvPicPr preferRelativeResize="0"/>
          <p:nvPr/>
        </p:nvPicPr>
        <p:blipFill rotWithShape="1">
          <a:blip r:embed="rId5">
            <a:alphaModFix/>
          </a:blip>
          <a:srcRect l="58854" t="9542" r="-295" b="11271"/>
          <a:stretch/>
        </p:blipFill>
        <p:spPr>
          <a:xfrm>
            <a:off x="747173" y="639487"/>
            <a:ext cx="10697654" cy="5796514"/>
          </a:xfrm>
          <a:prstGeom prst="rect">
            <a:avLst/>
          </a:prstGeom>
          <a:noFill/>
          <a:ln>
            <a:noFill/>
          </a:ln>
        </p:spPr>
      </p:pic>
      <p:sp>
        <p:nvSpPr>
          <p:cNvPr id="274" name="Shape 274"/>
          <p:cNvSpPr txBox="1"/>
          <p:nvPr/>
        </p:nvSpPr>
        <p:spPr>
          <a:xfrm>
            <a:off x="0" y="177822"/>
            <a:ext cx="11717337" cy="46166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Noto Sans Symbols"/>
              <a:buChar char="✓"/>
            </a:pPr>
            <a:r>
              <a:rPr lang="es-AR" sz="2400" b="1" dirty="0" smtClean="0">
                <a:solidFill>
                  <a:schemeClr val="bg1"/>
                </a:solidFill>
                <a:latin typeface="Garamond"/>
                <a:ea typeface="Garamond"/>
                <a:cs typeface="Garamond"/>
                <a:sym typeface="Garamond"/>
              </a:rPr>
              <a:t>2009 “LA LIBERACIÓN DEL CAMINO DE SIRGA”</a:t>
            </a:r>
            <a:endParaRPr lang="es-AR" sz="2400" b="1" dirty="0">
              <a:solidFill>
                <a:schemeClr val="bg1"/>
              </a:solidFill>
              <a:latin typeface="Garamond"/>
              <a:ea typeface="Garamond"/>
              <a:cs typeface="Garamond"/>
              <a:sym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Shape 279"/>
          <p:cNvPicPr preferRelativeResize="0"/>
          <p:nvPr/>
        </p:nvPicPr>
        <p:blipFill rotWithShape="1">
          <a:blip r:embed="rId3">
            <a:alphaModFix/>
          </a:blip>
          <a:srcRect l="59110" t="8197" r="380" b="7525"/>
          <a:stretch/>
        </p:blipFill>
        <p:spPr>
          <a:xfrm>
            <a:off x="1255361" y="480448"/>
            <a:ext cx="9453968" cy="5577445"/>
          </a:xfrm>
          <a:prstGeom prst="rect">
            <a:avLst/>
          </a:prstGeom>
          <a:noFill/>
          <a:ln>
            <a:noFill/>
          </a:ln>
        </p:spPr>
      </p:pic>
      <p:pic>
        <p:nvPicPr>
          <p:cNvPr id="280" name="Shape 280"/>
          <p:cNvPicPr preferRelativeResize="0"/>
          <p:nvPr/>
        </p:nvPicPr>
        <p:blipFill rotWithShape="1">
          <a:blip r:embed="rId4">
            <a:alphaModFix/>
          </a:blip>
          <a:srcRect l="58715" t="9497" r="932" b="5195"/>
          <a:stretch/>
        </p:blipFill>
        <p:spPr>
          <a:xfrm>
            <a:off x="1487837" y="669660"/>
            <a:ext cx="9922189" cy="5948117"/>
          </a:xfrm>
          <a:prstGeom prst="rect">
            <a:avLst/>
          </a:prstGeom>
          <a:noFill/>
          <a:ln>
            <a:noFill/>
          </a:ln>
        </p:spPr>
      </p:pic>
      <p:pic>
        <p:nvPicPr>
          <p:cNvPr id="281" name="Shape 281"/>
          <p:cNvPicPr preferRelativeResize="0"/>
          <p:nvPr/>
        </p:nvPicPr>
        <p:blipFill rotWithShape="1">
          <a:blip r:embed="rId5">
            <a:alphaModFix/>
          </a:blip>
          <a:srcRect l="59297" t="9323" r="-167" b="8264"/>
          <a:stretch/>
        </p:blipFill>
        <p:spPr>
          <a:xfrm>
            <a:off x="1766807" y="814689"/>
            <a:ext cx="10148651" cy="5803087"/>
          </a:xfrm>
          <a:prstGeom prst="rect">
            <a:avLst/>
          </a:prstGeom>
          <a:noFill/>
          <a:ln>
            <a:noFill/>
          </a:ln>
        </p:spPr>
      </p:pic>
      <p:sp>
        <p:nvSpPr>
          <p:cNvPr id="282" name="Shape 282"/>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3" name="Shape 283"/>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Shape 292"/>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3" name="Shape 293"/>
          <p:cNvPicPr preferRelativeResize="0"/>
          <p:nvPr/>
        </p:nvPicPr>
        <p:blipFill rotWithShape="1">
          <a:blip r:embed="rId3">
            <a:alphaModFix/>
          </a:blip>
          <a:srcRect l="59577" t="10047" r="175" b="5018"/>
          <a:stretch/>
        </p:blipFill>
        <p:spPr>
          <a:xfrm>
            <a:off x="387698" y="411526"/>
            <a:ext cx="5411117" cy="3238149"/>
          </a:xfrm>
          <a:prstGeom prst="rect">
            <a:avLst/>
          </a:prstGeom>
          <a:noFill/>
          <a:ln>
            <a:noFill/>
          </a:ln>
        </p:spPr>
      </p:pic>
      <p:pic>
        <p:nvPicPr>
          <p:cNvPr id="294" name="Shape 294"/>
          <p:cNvPicPr preferRelativeResize="0"/>
          <p:nvPr/>
        </p:nvPicPr>
        <p:blipFill rotWithShape="1">
          <a:blip r:embed="rId4">
            <a:alphaModFix/>
          </a:blip>
          <a:srcRect l="58731" t="8930" r="599" b="6136"/>
          <a:stretch/>
        </p:blipFill>
        <p:spPr>
          <a:xfrm>
            <a:off x="6364014" y="411526"/>
            <a:ext cx="5497289" cy="3255537"/>
          </a:xfrm>
          <a:prstGeom prst="rect">
            <a:avLst/>
          </a:prstGeom>
          <a:noFill/>
          <a:ln>
            <a:noFill/>
          </a:ln>
        </p:spPr>
      </p:pic>
      <p:pic>
        <p:nvPicPr>
          <p:cNvPr id="295" name="Shape 295"/>
          <p:cNvPicPr preferRelativeResize="0"/>
          <p:nvPr/>
        </p:nvPicPr>
        <p:blipFill rotWithShape="1">
          <a:blip r:embed="rId5">
            <a:alphaModFix/>
          </a:blip>
          <a:srcRect l="7369" t="38370" r="79441" b="31532"/>
          <a:stretch/>
        </p:blipFill>
        <p:spPr>
          <a:xfrm>
            <a:off x="978541" y="3736014"/>
            <a:ext cx="4468081" cy="2891110"/>
          </a:xfrm>
          <a:prstGeom prst="rect">
            <a:avLst/>
          </a:prstGeom>
          <a:noFill/>
          <a:ln>
            <a:noFill/>
          </a:ln>
        </p:spPr>
      </p:pic>
      <p:pic>
        <p:nvPicPr>
          <p:cNvPr id="296" name="Shape 296"/>
          <p:cNvPicPr preferRelativeResize="0"/>
          <p:nvPr/>
        </p:nvPicPr>
        <p:blipFill rotWithShape="1">
          <a:blip r:embed="rId6">
            <a:alphaModFix/>
          </a:blip>
          <a:srcRect l="3114" t="24873" r="68154" b="18567"/>
          <a:stretch/>
        </p:blipFill>
        <p:spPr>
          <a:xfrm>
            <a:off x="6364014" y="3817329"/>
            <a:ext cx="4856560" cy="2711092"/>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Shape 102"/>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Shape 103"/>
          <p:cNvSpPr txBox="1"/>
          <p:nvPr/>
        </p:nvSpPr>
        <p:spPr>
          <a:xfrm>
            <a:off x="2610908" y="1345674"/>
            <a:ext cx="7851775" cy="37856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4000" b="1" i="0" u="sng" strike="noStrike" cap="none" dirty="0">
                <a:solidFill>
                  <a:schemeClr val="dk1"/>
                </a:solidFill>
                <a:latin typeface="Garamond"/>
                <a:ea typeface="Garamond"/>
                <a:cs typeface="Garamond"/>
                <a:sym typeface="Garamond"/>
              </a:rPr>
              <a:t>Tabla de contenido:</a:t>
            </a:r>
            <a:endParaRPr sz="4000" u="sng" dirty="0"/>
          </a:p>
          <a:p>
            <a:pPr marR="0" lvl="0" algn="l" rtl="0">
              <a:spcBef>
                <a:spcPts val="0"/>
              </a:spcBef>
              <a:spcAft>
                <a:spcPts val="0"/>
              </a:spcAft>
              <a:buClr>
                <a:schemeClr val="dk1"/>
              </a:buClr>
              <a:buSzPts val="2400"/>
            </a:pPr>
            <a:r>
              <a:rPr lang="es-MX" sz="4000" b="1" i="0" u="none" strike="noStrike" cap="none" dirty="0">
                <a:solidFill>
                  <a:schemeClr val="dk1"/>
                </a:solidFill>
                <a:latin typeface="Garamond"/>
                <a:ea typeface="Garamond"/>
                <a:cs typeface="Garamond"/>
                <a:sym typeface="Garamond"/>
              </a:rPr>
              <a:t>1. Aspectos Generales </a:t>
            </a:r>
            <a:endParaRPr sz="4000" dirty="0"/>
          </a:p>
          <a:p>
            <a:pPr marR="0" lvl="0" algn="l" rtl="0">
              <a:spcBef>
                <a:spcPts val="0"/>
              </a:spcBef>
              <a:spcAft>
                <a:spcPts val="0"/>
              </a:spcAft>
              <a:buClr>
                <a:schemeClr val="dk1"/>
              </a:buClr>
              <a:buSzPts val="2400"/>
            </a:pPr>
            <a:r>
              <a:rPr lang="es-MX" sz="4000" b="1" i="0" u="none" strike="noStrike" cap="none" dirty="0">
                <a:solidFill>
                  <a:schemeClr val="dk1"/>
                </a:solidFill>
                <a:latin typeface="Garamond"/>
                <a:ea typeface="Garamond"/>
                <a:cs typeface="Garamond"/>
                <a:sym typeface="Garamond"/>
              </a:rPr>
              <a:t>2. El caso</a:t>
            </a:r>
            <a:endParaRPr sz="4000" dirty="0"/>
          </a:p>
          <a:p>
            <a:pPr marL="0" marR="0" lvl="0" indent="0" algn="l" rtl="0">
              <a:spcBef>
                <a:spcPts val="0"/>
              </a:spcBef>
              <a:spcAft>
                <a:spcPts val="0"/>
              </a:spcAft>
              <a:buNone/>
            </a:pPr>
            <a:r>
              <a:rPr lang="es-MX" sz="4000" b="1" i="0" u="none" strike="noStrike" cap="none" dirty="0">
                <a:solidFill>
                  <a:schemeClr val="dk1"/>
                </a:solidFill>
                <a:latin typeface="Garamond"/>
                <a:ea typeface="Garamond"/>
                <a:cs typeface="Garamond"/>
                <a:sym typeface="Garamond"/>
              </a:rPr>
              <a:t>3. Consideraciones finales</a:t>
            </a:r>
            <a:endParaRPr sz="4000" dirty="0"/>
          </a:p>
          <a:p>
            <a:pPr marL="457200" marR="0" lvl="0" indent="-304800" algn="l" rtl="0">
              <a:spcBef>
                <a:spcPts val="0"/>
              </a:spcBef>
              <a:spcAft>
                <a:spcPts val="0"/>
              </a:spcAft>
              <a:buClr>
                <a:schemeClr val="dk1"/>
              </a:buClr>
              <a:buSzPts val="2400"/>
              <a:buFont typeface="Calibri"/>
              <a:buNone/>
            </a:pPr>
            <a:endParaRPr sz="4000" b="1" i="0" u="none" strike="noStrike" cap="none" dirty="0">
              <a:solidFill>
                <a:schemeClr val="dk1"/>
              </a:solidFill>
              <a:latin typeface="Garamond"/>
              <a:ea typeface="Garamond"/>
              <a:cs typeface="Garamond"/>
              <a:sym typeface="Garamond"/>
            </a:endParaRPr>
          </a:p>
          <a:p>
            <a:pPr marL="0" marR="0" lvl="0" indent="0" algn="l" rtl="0">
              <a:spcBef>
                <a:spcPts val="0"/>
              </a:spcBef>
              <a:spcAft>
                <a:spcPts val="0"/>
              </a:spcAft>
              <a:buNone/>
            </a:pPr>
            <a:endParaRPr sz="4000" b="0" i="0" u="none" strike="noStrike" cap="none" dirty="0">
              <a:solidFill>
                <a:schemeClr val="dk1"/>
              </a:solidFill>
              <a:latin typeface="Garamond"/>
              <a:ea typeface="Garamond"/>
              <a:cs typeface="Garamond"/>
              <a:sym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p:nvPr/>
        </p:nvSpPr>
        <p:spPr>
          <a:xfrm>
            <a:off x="3282013" y="1840846"/>
            <a:ext cx="5088203" cy="4312699"/>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305" name="Shape 305"/>
          <p:cNvSpPr txBox="1"/>
          <p:nvPr/>
        </p:nvSpPr>
        <p:spPr>
          <a:xfrm>
            <a:off x="305858" y="451379"/>
            <a:ext cx="11174942" cy="83185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400"/>
              <a:buFont typeface="Noto Sans Symbols"/>
              <a:buChar char="✓"/>
            </a:pPr>
            <a:r>
              <a:rPr lang="es-MX" sz="2400" b="1" dirty="0">
                <a:solidFill>
                  <a:schemeClr val="dk1"/>
                </a:solidFill>
                <a:latin typeface="Garamond" panose="02020404030301010803" pitchFamily="18" charset="0"/>
                <a:ea typeface="Garamond"/>
                <a:cs typeface="Garamond"/>
                <a:sym typeface="Garamond"/>
              </a:rPr>
              <a:t>Convenio MARCO DE VILLAS Y ASENTAMIENTOS EN RIESGO AMBIENTAL EN LA CMR (2010)</a:t>
            </a:r>
            <a:endParaRPr sz="2400" b="1" dirty="0">
              <a:solidFill>
                <a:schemeClr val="dk1"/>
              </a:solidFill>
              <a:latin typeface="Garamond" panose="02020404030301010803" pitchFamily="18" charset="0"/>
              <a:ea typeface="Garamond"/>
              <a:cs typeface="Garamond"/>
              <a:sym typeface="Garamond"/>
            </a:endParaRPr>
          </a:p>
        </p:txBody>
      </p:sp>
      <p:sp>
        <p:nvSpPr>
          <p:cNvPr id="306" name="Shape 306"/>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307" name="Shape 307"/>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308" name="Shape 308"/>
          <p:cNvSpPr/>
          <p:nvPr/>
        </p:nvSpPr>
        <p:spPr>
          <a:xfrm>
            <a:off x="5055393" y="3152115"/>
            <a:ext cx="1675871" cy="1563157"/>
          </a:xfrm>
          <a:prstGeom prst="ellipse">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309" name="Shape 309"/>
          <p:cNvSpPr/>
          <p:nvPr/>
        </p:nvSpPr>
        <p:spPr>
          <a:xfrm>
            <a:off x="3404658" y="4877992"/>
            <a:ext cx="1675871" cy="1563157"/>
          </a:xfrm>
          <a:prstGeom prst="ellipse">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310" name="Shape 310"/>
          <p:cNvSpPr/>
          <p:nvPr/>
        </p:nvSpPr>
        <p:spPr>
          <a:xfrm>
            <a:off x="2820726" y="2630225"/>
            <a:ext cx="1675871" cy="1563157"/>
          </a:xfrm>
          <a:prstGeom prst="ellipse">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311" name="Shape 311"/>
          <p:cNvSpPr/>
          <p:nvPr/>
        </p:nvSpPr>
        <p:spPr>
          <a:xfrm>
            <a:off x="5080529" y="1171312"/>
            <a:ext cx="1675871" cy="1563157"/>
          </a:xfrm>
          <a:prstGeom prst="ellipse">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312" name="Shape 312"/>
          <p:cNvSpPr/>
          <p:nvPr/>
        </p:nvSpPr>
        <p:spPr>
          <a:xfrm>
            <a:off x="7290060" y="2587629"/>
            <a:ext cx="1675871" cy="1563157"/>
          </a:xfrm>
          <a:prstGeom prst="ellipse">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313" name="Shape 313"/>
          <p:cNvSpPr/>
          <p:nvPr/>
        </p:nvSpPr>
        <p:spPr>
          <a:xfrm>
            <a:off x="6756400" y="4877991"/>
            <a:ext cx="1675871" cy="1563157"/>
          </a:xfrm>
          <a:prstGeom prst="ellipse">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314" name="Shape 314"/>
          <p:cNvSpPr txBox="1"/>
          <p:nvPr/>
        </p:nvSpPr>
        <p:spPr>
          <a:xfrm>
            <a:off x="5359664" y="1728339"/>
            <a:ext cx="137160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2000" b="1">
                <a:solidFill>
                  <a:schemeClr val="lt1"/>
                </a:solidFill>
                <a:latin typeface="Garamond" panose="02020404030301010803" pitchFamily="18" charset="0"/>
                <a:ea typeface="Garamond"/>
                <a:cs typeface="Garamond"/>
                <a:sym typeface="Garamond"/>
              </a:rPr>
              <a:t>ACUMAR</a:t>
            </a:r>
            <a:endParaRPr>
              <a:latin typeface="Garamond" panose="02020404030301010803" pitchFamily="18" charset="0"/>
            </a:endParaRPr>
          </a:p>
        </p:txBody>
      </p:sp>
      <p:sp>
        <p:nvSpPr>
          <p:cNvPr id="315" name="Shape 315"/>
          <p:cNvSpPr txBox="1"/>
          <p:nvPr/>
        </p:nvSpPr>
        <p:spPr>
          <a:xfrm>
            <a:off x="2838717" y="3048802"/>
            <a:ext cx="1675871"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2000" b="1">
                <a:solidFill>
                  <a:schemeClr val="lt1"/>
                </a:solidFill>
                <a:latin typeface="Garamond" panose="02020404030301010803" pitchFamily="18" charset="0"/>
                <a:ea typeface="Garamond"/>
                <a:cs typeface="Garamond"/>
                <a:sym typeface="Garamond"/>
              </a:rPr>
              <a:t>ESTADO NACIONAL</a:t>
            </a:r>
            <a:endParaRPr>
              <a:latin typeface="Garamond" panose="02020404030301010803" pitchFamily="18" charset="0"/>
            </a:endParaRPr>
          </a:p>
        </p:txBody>
      </p:sp>
      <p:sp>
        <p:nvSpPr>
          <p:cNvPr id="316" name="Shape 316"/>
          <p:cNvSpPr txBox="1"/>
          <p:nvPr/>
        </p:nvSpPr>
        <p:spPr>
          <a:xfrm>
            <a:off x="7308051" y="2946470"/>
            <a:ext cx="1675871"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2000" b="1">
                <a:solidFill>
                  <a:schemeClr val="lt1"/>
                </a:solidFill>
                <a:latin typeface="Garamond" panose="02020404030301010803" pitchFamily="18" charset="0"/>
                <a:ea typeface="Garamond"/>
                <a:cs typeface="Garamond"/>
                <a:sym typeface="Garamond"/>
              </a:rPr>
              <a:t>PROVINCIA BS AS</a:t>
            </a:r>
            <a:endParaRPr>
              <a:latin typeface="Garamond" panose="02020404030301010803" pitchFamily="18" charset="0"/>
            </a:endParaRPr>
          </a:p>
        </p:txBody>
      </p:sp>
      <p:sp>
        <p:nvSpPr>
          <p:cNvPr id="317" name="Shape 317"/>
          <p:cNvSpPr txBox="1"/>
          <p:nvPr/>
        </p:nvSpPr>
        <p:spPr>
          <a:xfrm>
            <a:off x="6756399" y="5391290"/>
            <a:ext cx="1675871"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2000" b="1">
                <a:solidFill>
                  <a:schemeClr val="lt1"/>
                </a:solidFill>
                <a:latin typeface="Garamond" panose="02020404030301010803" pitchFamily="18" charset="0"/>
                <a:ea typeface="Garamond"/>
                <a:cs typeface="Garamond"/>
                <a:sym typeface="Garamond"/>
              </a:rPr>
              <a:t>CABA</a:t>
            </a:r>
            <a:endParaRPr>
              <a:latin typeface="Garamond" panose="02020404030301010803" pitchFamily="18" charset="0"/>
            </a:endParaRPr>
          </a:p>
        </p:txBody>
      </p:sp>
      <p:sp>
        <p:nvSpPr>
          <p:cNvPr id="318" name="Shape 318"/>
          <p:cNvSpPr txBox="1"/>
          <p:nvPr/>
        </p:nvSpPr>
        <p:spPr>
          <a:xfrm>
            <a:off x="3303586" y="5251069"/>
            <a:ext cx="1878014"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2000" b="1">
                <a:solidFill>
                  <a:schemeClr val="lt1"/>
                </a:solidFill>
                <a:latin typeface="Garamond" panose="02020404030301010803" pitchFamily="18" charset="0"/>
                <a:ea typeface="Garamond"/>
                <a:cs typeface="Garamond"/>
                <a:sym typeface="Garamond"/>
              </a:rPr>
              <a:t>LOS 14 MUNICIPIOS</a:t>
            </a:r>
            <a:endParaRPr>
              <a:latin typeface="Garamond" panose="02020404030301010803" pitchFamily="18" charset="0"/>
            </a:endParaRPr>
          </a:p>
        </p:txBody>
      </p:sp>
      <p:sp>
        <p:nvSpPr>
          <p:cNvPr id="319" name="Shape 319"/>
          <p:cNvSpPr txBox="1"/>
          <p:nvPr/>
        </p:nvSpPr>
        <p:spPr>
          <a:xfrm>
            <a:off x="5030257" y="3652778"/>
            <a:ext cx="167587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2800" b="1">
                <a:solidFill>
                  <a:srgbClr val="FF0000"/>
                </a:solidFill>
                <a:latin typeface="Garamond" panose="02020404030301010803" pitchFamily="18" charset="0"/>
                <a:ea typeface="Garamond"/>
                <a:cs typeface="Garamond"/>
                <a:sym typeface="Garamond"/>
              </a:rPr>
              <a:t>17.771 </a:t>
            </a:r>
            <a:endParaRPr>
              <a:latin typeface="Garamond" panose="02020404030301010803" pitchFamily="18" charset="0"/>
            </a:endParaRPr>
          </a:p>
        </p:txBody>
      </p:sp>
      <p:pic>
        <p:nvPicPr>
          <p:cNvPr id="320" name="Shape 320"/>
          <p:cNvPicPr preferRelativeResize="0"/>
          <p:nvPr/>
        </p:nvPicPr>
        <p:blipFill rotWithShape="1">
          <a:blip r:embed="rId3">
            <a:alphaModFix/>
          </a:blip>
          <a:srcRect t="15691" b="19683"/>
          <a:stretch/>
        </p:blipFill>
        <p:spPr>
          <a:xfrm>
            <a:off x="9508831" y="1841107"/>
            <a:ext cx="1363268" cy="908710"/>
          </a:xfrm>
          <a:prstGeom prst="rect">
            <a:avLst/>
          </a:prstGeom>
          <a:noFill/>
          <a:ln>
            <a:noFill/>
          </a:ln>
        </p:spPr>
      </p:pic>
      <p:sp>
        <p:nvSpPr>
          <p:cNvPr id="321" name="Shape 321"/>
          <p:cNvSpPr txBox="1"/>
          <p:nvPr/>
        </p:nvSpPr>
        <p:spPr>
          <a:xfrm>
            <a:off x="9524727" y="2825901"/>
            <a:ext cx="2725738"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2000" b="1">
                <a:solidFill>
                  <a:schemeClr val="dk1"/>
                </a:solidFill>
                <a:latin typeface="Garamond" panose="02020404030301010803" pitchFamily="18" charset="0"/>
                <a:ea typeface="Garamond"/>
                <a:cs typeface="Garamond"/>
                <a:sym typeface="Garamond"/>
              </a:rPr>
              <a:t>Modelo de intervención</a:t>
            </a:r>
            <a:endParaRPr>
              <a:latin typeface="Garamond" panose="02020404030301010803" pitchFamily="18" charset="0"/>
            </a:endParaRPr>
          </a:p>
        </p:txBody>
      </p:sp>
      <p:pic>
        <p:nvPicPr>
          <p:cNvPr id="322" name="Shape 322"/>
          <p:cNvPicPr preferRelativeResize="0"/>
          <p:nvPr/>
        </p:nvPicPr>
        <p:blipFill rotWithShape="1">
          <a:blip r:embed="rId4">
            <a:alphaModFix/>
          </a:blip>
          <a:srcRect/>
          <a:stretch/>
        </p:blipFill>
        <p:spPr>
          <a:xfrm>
            <a:off x="8946924" y="4490512"/>
            <a:ext cx="2729888" cy="1345509"/>
          </a:xfrm>
          <a:prstGeom prst="rect">
            <a:avLst/>
          </a:prstGeom>
          <a:noFill/>
          <a:ln>
            <a:noFill/>
          </a:ln>
        </p:spPr>
      </p:pic>
      <p:sp>
        <p:nvSpPr>
          <p:cNvPr id="323" name="Shape 323"/>
          <p:cNvSpPr txBox="1"/>
          <p:nvPr/>
        </p:nvSpPr>
        <p:spPr>
          <a:xfrm>
            <a:off x="9327524" y="5970750"/>
            <a:ext cx="2725738"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2000" b="1">
                <a:solidFill>
                  <a:schemeClr val="dk1"/>
                </a:solidFill>
                <a:latin typeface="Garamond" panose="02020404030301010803" pitchFamily="18" charset="0"/>
                <a:ea typeface="Garamond"/>
                <a:cs typeface="Garamond"/>
                <a:sym typeface="Garamond"/>
              </a:rPr>
              <a:t>Presupuesto?</a:t>
            </a:r>
            <a:endParaRPr>
              <a:latin typeface="Garamond" panose="02020404030301010803" pitchFamily="18" charset="0"/>
            </a:endParaRPr>
          </a:p>
        </p:txBody>
      </p:sp>
      <p:sp>
        <p:nvSpPr>
          <p:cNvPr id="324" name="Shape 324"/>
          <p:cNvSpPr txBox="1"/>
          <p:nvPr/>
        </p:nvSpPr>
        <p:spPr>
          <a:xfrm>
            <a:off x="355320" y="2262429"/>
            <a:ext cx="272573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2000" b="1">
                <a:solidFill>
                  <a:schemeClr val="dk1"/>
                </a:solidFill>
                <a:latin typeface="Garamond" panose="02020404030301010803" pitchFamily="18" charset="0"/>
                <a:ea typeface="Garamond"/>
                <a:cs typeface="Garamond"/>
                <a:sym typeface="Garamond"/>
              </a:rPr>
              <a:t>Las competencias y responsabilidades</a:t>
            </a:r>
            <a:endParaRPr>
              <a:latin typeface="Garamond" panose="02020404030301010803" pitchFamily="18" charset="0"/>
            </a:endParaRPr>
          </a:p>
        </p:txBody>
      </p:sp>
      <p:pic>
        <p:nvPicPr>
          <p:cNvPr id="325" name="Shape 325"/>
          <p:cNvPicPr preferRelativeResize="0"/>
          <p:nvPr/>
        </p:nvPicPr>
        <p:blipFill rotWithShape="1">
          <a:blip r:embed="rId5">
            <a:alphaModFix/>
          </a:blip>
          <a:srcRect/>
          <a:stretch/>
        </p:blipFill>
        <p:spPr>
          <a:xfrm>
            <a:off x="671402" y="4363147"/>
            <a:ext cx="2322257" cy="1775844"/>
          </a:xfrm>
          <a:prstGeom prst="rect">
            <a:avLst/>
          </a:prstGeom>
          <a:noFill/>
          <a:ln>
            <a:noFill/>
          </a:ln>
        </p:spPr>
      </p:pic>
      <p:sp>
        <p:nvSpPr>
          <p:cNvPr id="326" name="Shape 326"/>
          <p:cNvSpPr/>
          <p:nvPr/>
        </p:nvSpPr>
        <p:spPr>
          <a:xfrm>
            <a:off x="1899237" y="4964644"/>
            <a:ext cx="939480" cy="363821"/>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400" b="1">
                <a:solidFill>
                  <a:schemeClr val="dk1"/>
                </a:solidFill>
                <a:latin typeface="Garamond" panose="02020404030301010803" pitchFamily="18" charset="0"/>
                <a:ea typeface="Garamond"/>
                <a:cs typeface="Garamond"/>
                <a:sym typeface="Garamond"/>
              </a:rPr>
              <a:t>17.771</a:t>
            </a:r>
            <a:endParaRPr sz="2400" b="1">
              <a:solidFill>
                <a:schemeClr val="lt1"/>
              </a:solidFill>
              <a:latin typeface="Garamond" panose="02020404030301010803" pitchFamily="18" charset="0"/>
              <a:ea typeface="Garamond"/>
              <a:cs typeface="Garamond"/>
              <a:sym typeface="Garamond"/>
            </a:endParaRPr>
          </a:p>
        </p:txBody>
      </p:sp>
      <p:sp>
        <p:nvSpPr>
          <p:cNvPr id="327" name="Shape 327"/>
          <p:cNvSpPr/>
          <p:nvPr/>
        </p:nvSpPr>
        <p:spPr>
          <a:xfrm>
            <a:off x="238371" y="6053361"/>
            <a:ext cx="2447927" cy="395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000" b="1">
                <a:solidFill>
                  <a:schemeClr val="dk1"/>
                </a:solidFill>
                <a:latin typeface="Garamond" panose="02020404030301010803" pitchFamily="18" charset="0"/>
                <a:ea typeface="Garamond"/>
                <a:cs typeface="Garamond"/>
                <a:sym typeface="Garamond"/>
              </a:rPr>
              <a:t>632 UREM </a:t>
            </a:r>
            <a:endParaRPr>
              <a:latin typeface="Garamond" panose="02020404030301010803" pitchFamily="18" charset="0"/>
            </a:endParaRPr>
          </a:p>
          <a:p>
            <a:pPr marL="0" marR="0" lvl="0" indent="0" algn="ctr" rtl="0">
              <a:spcBef>
                <a:spcPts val="0"/>
              </a:spcBef>
              <a:spcAft>
                <a:spcPts val="0"/>
              </a:spcAft>
              <a:buNone/>
            </a:pPr>
            <a:r>
              <a:rPr lang="es-MX" sz="2000" b="1">
                <a:solidFill>
                  <a:schemeClr val="dk1"/>
                </a:solidFill>
                <a:latin typeface="Garamond" panose="02020404030301010803" pitchFamily="18" charset="0"/>
                <a:ea typeface="Garamond"/>
                <a:cs typeface="Garamond"/>
                <a:sym typeface="Garamond"/>
              </a:rPr>
              <a:t>1.700.000 personas</a:t>
            </a:r>
            <a:endParaRPr sz="2000" b="1">
              <a:solidFill>
                <a:schemeClr val="lt1"/>
              </a:solidFill>
              <a:latin typeface="Garamond" panose="02020404030301010803" pitchFamily="18" charset="0"/>
              <a:ea typeface="Garamond"/>
              <a:cs typeface="Garamond"/>
              <a:sym typeface="Garamond"/>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31"/>
        <p:cNvGrpSpPr/>
        <p:nvPr/>
      </p:nvGrpSpPr>
      <p:grpSpPr>
        <a:xfrm>
          <a:off x="0" y="0"/>
          <a:ext cx="0" cy="0"/>
          <a:chOff x="0" y="0"/>
          <a:chExt cx="0" cy="0"/>
        </a:xfrm>
      </p:grpSpPr>
      <p:sp>
        <p:nvSpPr>
          <p:cNvPr id="332" name="Shape 332"/>
          <p:cNvSpPr txBox="1"/>
          <p:nvPr/>
        </p:nvSpPr>
        <p:spPr>
          <a:xfrm>
            <a:off x="2559345" y="2488046"/>
            <a:ext cx="7680325" cy="29238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4400">
                <a:solidFill>
                  <a:schemeClr val="lt1"/>
                </a:solidFill>
                <a:latin typeface="Garamond"/>
                <a:ea typeface="Garamond"/>
                <a:cs typeface="Garamond"/>
                <a:sym typeface="Garamond"/>
              </a:rPr>
              <a:t>EPISODIO III:</a:t>
            </a:r>
            <a:endParaRPr/>
          </a:p>
          <a:p>
            <a:pPr marL="0" marR="0" lvl="0" indent="0" algn="ctr" rtl="0">
              <a:spcBef>
                <a:spcPts val="0"/>
              </a:spcBef>
              <a:spcAft>
                <a:spcPts val="0"/>
              </a:spcAft>
              <a:buNone/>
            </a:pPr>
            <a:endParaRPr sz="4400">
              <a:solidFill>
                <a:schemeClr val="lt1"/>
              </a:solidFill>
              <a:latin typeface="Garamond"/>
              <a:ea typeface="Garamond"/>
              <a:cs typeface="Garamond"/>
              <a:sym typeface="Garamond"/>
            </a:endParaRPr>
          </a:p>
          <a:p>
            <a:pPr marL="0" marR="0" lvl="0" indent="0" algn="ctr" rtl="0">
              <a:spcBef>
                <a:spcPts val="0"/>
              </a:spcBef>
              <a:spcAft>
                <a:spcPts val="0"/>
              </a:spcAft>
              <a:buNone/>
            </a:pPr>
            <a:r>
              <a:rPr lang="es-MX" sz="3200">
                <a:solidFill>
                  <a:schemeClr val="lt1"/>
                </a:solidFill>
                <a:latin typeface="Garamond"/>
                <a:ea typeface="Garamond"/>
                <a:cs typeface="Garamond"/>
                <a:sym typeface="Garamond"/>
              </a:rPr>
              <a:t>LA VULNERACIÓN DE LOS DESC</a:t>
            </a:r>
            <a:endParaRPr/>
          </a:p>
          <a:p>
            <a:pPr marL="0" marR="0" lvl="0" indent="0" algn="ctr" rtl="0">
              <a:spcBef>
                <a:spcPts val="0"/>
              </a:spcBef>
              <a:spcAft>
                <a:spcPts val="0"/>
              </a:spcAft>
              <a:buNone/>
            </a:pPr>
            <a:r>
              <a:rPr lang="es-MX" sz="3200">
                <a:solidFill>
                  <a:schemeClr val="lt1"/>
                </a:solidFill>
                <a:latin typeface="Garamond"/>
                <a:ea typeface="Garamond"/>
                <a:cs typeface="Garamond"/>
                <a:sym typeface="Garamond"/>
              </a:rPr>
              <a:t>EN LAS RELOCALIZACIONES y otros problemas</a:t>
            </a:r>
            <a:endParaRPr sz="3200">
              <a:solidFill>
                <a:schemeClr val="lt1"/>
              </a:solidFill>
              <a:latin typeface="Garamond"/>
              <a:ea typeface="Garamond"/>
              <a:cs typeface="Garamond"/>
              <a:sym typeface="Garamond"/>
            </a:endParaRPr>
          </a:p>
        </p:txBody>
      </p:sp>
      <p:sp>
        <p:nvSpPr>
          <p:cNvPr id="333" name="Shape 333"/>
          <p:cNvSpPr/>
          <p:nvPr/>
        </p:nvSpPr>
        <p:spPr>
          <a:xfrm>
            <a:off x="2082689" y="3365209"/>
            <a:ext cx="8633638" cy="196219"/>
          </a:xfrm>
          <a:prstGeom prst="rect">
            <a:avLst/>
          </a:prstGeom>
          <a:solidFill>
            <a:srgbClr val="FF0000">
              <a:alpha val="20000"/>
            </a:srgbClr>
          </a:solidFill>
          <a:ln w="12700" cap="flat" cmpd="sng">
            <a:solidFill>
              <a:srgbClr val="FF0000">
                <a:alpha val="2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Shape 338"/>
          <p:cNvPicPr preferRelativeResize="0"/>
          <p:nvPr/>
        </p:nvPicPr>
        <p:blipFill rotWithShape="1">
          <a:blip r:embed="rId3">
            <a:alphaModFix/>
          </a:blip>
          <a:srcRect l="48199" t="9160" r="1397" b="6437"/>
          <a:stretch/>
        </p:blipFill>
        <p:spPr>
          <a:xfrm>
            <a:off x="511175" y="309563"/>
            <a:ext cx="6145213" cy="2917825"/>
          </a:xfrm>
          <a:prstGeom prst="rect">
            <a:avLst/>
          </a:prstGeom>
          <a:noFill/>
          <a:ln>
            <a:noFill/>
          </a:ln>
        </p:spPr>
      </p:pic>
      <p:pic>
        <p:nvPicPr>
          <p:cNvPr id="339" name="Shape 339"/>
          <p:cNvPicPr preferRelativeResize="0"/>
          <p:nvPr/>
        </p:nvPicPr>
        <p:blipFill rotWithShape="1">
          <a:blip r:embed="rId4">
            <a:alphaModFix/>
          </a:blip>
          <a:srcRect l="50183" t="6049" r="16948" b="6824"/>
          <a:stretch/>
        </p:blipFill>
        <p:spPr>
          <a:xfrm>
            <a:off x="6454775" y="261938"/>
            <a:ext cx="4006850" cy="3013075"/>
          </a:xfrm>
          <a:prstGeom prst="rect">
            <a:avLst/>
          </a:prstGeom>
          <a:noFill/>
          <a:ln>
            <a:noFill/>
          </a:ln>
        </p:spPr>
      </p:pic>
      <p:pic>
        <p:nvPicPr>
          <p:cNvPr id="340" name="Shape 340"/>
          <p:cNvPicPr preferRelativeResize="0"/>
          <p:nvPr/>
        </p:nvPicPr>
        <p:blipFill rotWithShape="1">
          <a:blip r:embed="rId5">
            <a:alphaModFix/>
          </a:blip>
          <a:srcRect l="63528" t="29385" r="1176" b="9547"/>
          <a:stretch/>
        </p:blipFill>
        <p:spPr>
          <a:xfrm>
            <a:off x="4559300" y="3061291"/>
            <a:ext cx="7504930" cy="3682409"/>
          </a:xfrm>
          <a:prstGeom prst="rect">
            <a:avLst/>
          </a:prstGeom>
          <a:noFill/>
          <a:ln>
            <a:noFill/>
          </a:ln>
        </p:spPr>
      </p:pic>
      <p:pic>
        <p:nvPicPr>
          <p:cNvPr id="341" name="Shape 341"/>
          <p:cNvPicPr preferRelativeResize="0"/>
          <p:nvPr/>
        </p:nvPicPr>
        <p:blipFill rotWithShape="1">
          <a:blip r:embed="rId6">
            <a:alphaModFix/>
          </a:blip>
          <a:srcRect l="60332" t="29385" r="28751" b="16161"/>
          <a:stretch/>
        </p:blipFill>
        <p:spPr>
          <a:xfrm>
            <a:off x="2293938" y="3495675"/>
            <a:ext cx="2265362" cy="3205163"/>
          </a:xfrm>
          <a:prstGeom prst="rect">
            <a:avLst/>
          </a:prstGeom>
          <a:noFill/>
          <a:ln>
            <a:noFill/>
          </a:ln>
        </p:spPr>
      </p:pic>
      <p:sp>
        <p:nvSpPr>
          <p:cNvPr id="342" name="Shape 342"/>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Shape 343"/>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Shape 348"/>
          <p:cNvPicPr preferRelativeResize="0"/>
          <p:nvPr/>
        </p:nvPicPr>
        <p:blipFill rotWithShape="1">
          <a:blip r:embed="rId3">
            <a:alphaModFix/>
          </a:blip>
          <a:srcRect l="2769" t="39116" r="67231" b="12462"/>
          <a:stretch/>
        </p:blipFill>
        <p:spPr>
          <a:xfrm>
            <a:off x="1584938" y="984738"/>
            <a:ext cx="7917789" cy="3623912"/>
          </a:xfrm>
          <a:prstGeom prst="rect">
            <a:avLst/>
          </a:prstGeom>
          <a:noFill/>
          <a:ln>
            <a:noFill/>
          </a:ln>
        </p:spPr>
      </p:pic>
      <p:sp>
        <p:nvSpPr>
          <p:cNvPr id="349" name="Shape 349"/>
          <p:cNvSpPr txBox="1"/>
          <p:nvPr/>
        </p:nvSpPr>
        <p:spPr>
          <a:xfrm>
            <a:off x="4797082" y="4768947"/>
            <a:ext cx="455793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1400">
                <a:solidFill>
                  <a:schemeClr val="dk1"/>
                </a:solidFill>
                <a:latin typeface="Calibri"/>
                <a:ea typeface="Calibri"/>
                <a:cs typeface="Calibri"/>
                <a:sym typeface="Calibri"/>
              </a:rPr>
              <a:t>(Página 12, 27/06/2017)</a:t>
            </a:r>
            <a:endParaRPr sz="1400">
              <a:solidFill>
                <a:schemeClr val="dk1"/>
              </a:solidFill>
              <a:latin typeface="Calibri"/>
              <a:ea typeface="Calibri"/>
              <a:cs typeface="Calibri"/>
              <a:sym typeface="Calibri"/>
            </a:endParaRPr>
          </a:p>
        </p:txBody>
      </p:sp>
      <p:cxnSp>
        <p:nvCxnSpPr>
          <p:cNvPr id="350" name="Shape 350"/>
          <p:cNvCxnSpPr/>
          <p:nvPr/>
        </p:nvCxnSpPr>
        <p:spPr>
          <a:xfrm>
            <a:off x="8581292" y="3530991"/>
            <a:ext cx="773722" cy="0"/>
          </a:xfrm>
          <a:prstGeom prst="straightConnector1">
            <a:avLst/>
          </a:prstGeom>
          <a:noFill/>
          <a:ln w="28575" cap="flat" cmpd="sng">
            <a:solidFill>
              <a:srgbClr val="FF0000"/>
            </a:solidFill>
            <a:prstDash val="solid"/>
            <a:miter lim="800000"/>
            <a:headEnd type="none" w="sm" len="sm"/>
            <a:tailEnd type="none" w="sm" len="sm"/>
          </a:ln>
        </p:spPr>
      </p:cxnSp>
      <p:cxnSp>
        <p:nvCxnSpPr>
          <p:cNvPr id="351" name="Shape 351"/>
          <p:cNvCxnSpPr/>
          <p:nvPr/>
        </p:nvCxnSpPr>
        <p:spPr>
          <a:xfrm rot="10800000" flipH="1">
            <a:off x="1730326" y="3739661"/>
            <a:ext cx="316499" cy="2345"/>
          </a:xfrm>
          <a:prstGeom prst="straightConnector1">
            <a:avLst/>
          </a:prstGeom>
          <a:noFill/>
          <a:ln w="28575" cap="flat" cmpd="sng">
            <a:solidFill>
              <a:srgbClr val="FF0000"/>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p:nvPr/>
        </p:nvSpPr>
        <p:spPr>
          <a:xfrm>
            <a:off x="397594" y="983398"/>
            <a:ext cx="11032405" cy="5901590"/>
          </a:xfrm>
          <a:prstGeom prst="rect">
            <a:avLst/>
          </a:prstGeom>
          <a:no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chemeClr val="dk1"/>
              </a:buClr>
              <a:buSzPts val="2000"/>
              <a:buFont typeface="Arial"/>
              <a:buChar char="•"/>
            </a:pPr>
            <a:r>
              <a:rPr lang="es-ES" sz="3200" dirty="0">
                <a:solidFill>
                  <a:schemeClr val="dk1"/>
                </a:solidFill>
                <a:latin typeface="Garamond"/>
                <a:ea typeface="Garamond"/>
                <a:cs typeface="Garamond"/>
                <a:sym typeface="Garamond"/>
              </a:rPr>
              <a:t>VIOLACIÓN DE DESC: no hay reglas claras ni específicas. La cuenca las necesita?</a:t>
            </a:r>
          </a:p>
          <a:p>
            <a:pPr marL="285750" indent="-285750" algn="just">
              <a:buClr>
                <a:schemeClr val="dk1"/>
              </a:buClr>
              <a:buSzPts val="2000"/>
              <a:buFont typeface="Arial"/>
              <a:buChar char="•"/>
            </a:pPr>
            <a:r>
              <a:rPr lang="es-ES" sz="3200" dirty="0">
                <a:solidFill>
                  <a:schemeClr val="dk1"/>
                </a:solidFill>
                <a:latin typeface="Garamond"/>
                <a:ea typeface="Garamond"/>
                <a:cs typeface="Garamond"/>
                <a:sym typeface="Garamond"/>
              </a:rPr>
              <a:t>Cuál es la población en riesgo?</a:t>
            </a:r>
          </a:p>
          <a:p>
            <a:pPr marL="285750" indent="-285750" algn="just">
              <a:buClr>
                <a:schemeClr val="dk1"/>
              </a:buClr>
              <a:buSzPts val="2000"/>
              <a:buFont typeface="Arial"/>
              <a:buChar char="•"/>
            </a:pPr>
            <a:r>
              <a:rPr lang="es-ES" sz="3200" dirty="0">
                <a:solidFill>
                  <a:schemeClr val="dk1"/>
                </a:solidFill>
                <a:latin typeface="Garamond"/>
                <a:ea typeface="Garamond"/>
                <a:cs typeface="Garamond"/>
                <a:sym typeface="Garamond"/>
              </a:rPr>
              <a:t>Cuánto cuestan estos derechos? Cómo financiamos estos proyectos?</a:t>
            </a:r>
          </a:p>
          <a:p>
            <a:pPr marL="285750" indent="-285750" algn="just">
              <a:buClr>
                <a:schemeClr val="dk1"/>
              </a:buClr>
              <a:buSzPts val="2000"/>
              <a:buFont typeface="Arial"/>
              <a:buChar char="•"/>
            </a:pPr>
            <a:r>
              <a:rPr lang="es-ES" sz="3200" dirty="0">
                <a:solidFill>
                  <a:schemeClr val="dk1"/>
                </a:solidFill>
                <a:latin typeface="Garamond"/>
                <a:ea typeface="Garamond"/>
                <a:cs typeface="Garamond"/>
                <a:sym typeface="Garamond"/>
              </a:rPr>
              <a:t>La ejecución de los proyectos puede desplazar a la población?</a:t>
            </a:r>
          </a:p>
          <a:p>
            <a:pPr marL="285750" indent="-285750" algn="just">
              <a:buClr>
                <a:schemeClr val="dk1"/>
              </a:buClr>
              <a:buSzPts val="2000"/>
              <a:buFont typeface="Arial"/>
              <a:buChar char="•"/>
            </a:pPr>
            <a:r>
              <a:rPr lang="es-ES" sz="3200" dirty="0">
                <a:solidFill>
                  <a:schemeClr val="dk1"/>
                </a:solidFill>
                <a:latin typeface="Garamond"/>
                <a:ea typeface="Garamond"/>
                <a:cs typeface="Garamond"/>
                <a:sym typeface="Garamond"/>
              </a:rPr>
              <a:t>Qué derecho de propiedad le vamos a reconocer?</a:t>
            </a:r>
          </a:p>
          <a:p>
            <a:pPr marL="285750" indent="-285750" algn="just">
              <a:buClr>
                <a:schemeClr val="dk1"/>
              </a:buClr>
              <a:buSzPts val="2000"/>
              <a:buFont typeface="Arial"/>
              <a:buChar char="•"/>
            </a:pPr>
            <a:r>
              <a:rPr lang="es-ES" sz="3200" dirty="0">
                <a:solidFill>
                  <a:schemeClr val="dk1"/>
                </a:solidFill>
                <a:latin typeface="Garamond"/>
                <a:ea typeface="Garamond"/>
                <a:cs typeface="Garamond"/>
                <a:sym typeface="Garamond"/>
              </a:rPr>
              <a:t>Las intervenciones habitacionales-urbanas no están insertos en una política de ordenamiento territorial</a:t>
            </a:r>
          </a:p>
          <a:p>
            <a:pPr algn="just">
              <a:buClr>
                <a:schemeClr val="dk1"/>
              </a:buClr>
              <a:buSzPts val="2000"/>
            </a:pPr>
            <a:r>
              <a:rPr lang="es-ES" sz="3200" dirty="0">
                <a:solidFill>
                  <a:schemeClr val="dk1"/>
                </a:solidFill>
                <a:latin typeface="Garamond"/>
                <a:ea typeface="Garamond"/>
                <a:cs typeface="Garamond"/>
                <a:sym typeface="Garamond"/>
              </a:rPr>
              <a:t> </a:t>
            </a:r>
          </a:p>
          <a:p>
            <a:pPr marL="285750" marR="0" lvl="0" indent="-285750" algn="just" rtl="0">
              <a:spcBef>
                <a:spcPts val="0"/>
              </a:spcBef>
              <a:spcAft>
                <a:spcPts val="0"/>
              </a:spcAft>
              <a:buClr>
                <a:schemeClr val="dk1"/>
              </a:buClr>
              <a:buSzPts val="2000"/>
              <a:buFont typeface="Arial"/>
              <a:buChar char="•"/>
            </a:pPr>
            <a:endParaRPr lang="es-ES" sz="3200" dirty="0">
              <a:solidFill>
                <a:schemeClr val="dk1"/>
              </a:solidFill>
              <a:latin typeface="Garamond"/>
              <a:ea typeface="Garamond"/>
              <a:cs typeface="Garamond"/>
              <a:sym typeface="Garamond"/>
            </a:endParaRPr>
          </a:p>
        </p:txBody>
      </p:sp>
      <p:sp>
        <p:nvSpPr>
          <p:cNvPr id="362" name="Shape 362"/>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Shape 363"/>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70"/>
        <p:cNvGrpSpPr/>
        <p:nvPr/>
      </p:nvGrpSpPr>
      <p:grpSpPr>
        <a:xfrm>
          <a:off x="0" y="0"/>
          <a:ext cx="0" cy="0"/>
          <a:chOff x="0" y="0"/>
          <a:chExt cx="0" cy="0"/>
        </a:xfrm>
      </p:grpSpPr>
      <p:sp>
        <p:nvSpPr>
          <p:cNvPr id="371" name="Shape 371"/>
          <p:cNvSpPr txBox="1"/>
          <p:nvPr/>
        </p:nvSpPr>
        <p:spPr>
          <a:xfrm>
            <a:off x="2559345" y="2488046"/>
            <a:ext cx="7680325" cy="24314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4400" dirty="0">
                <a:solidFill>
                  <a:schemeClr val="lt1"/>
                </a:solidFill>
                <a:latin typeface="Garamond"/>
                <a:ea typeface="Garamond"/>
                <a:cs typeface="Garamond"/>
                <a:sym typeface="Garamond"/>
              </a:rPr>
              <a:t>EPISODIO IV:</a:t>
            </a:r>
            <a:endParaRPr dirty="0"/>
          </a:p>
          <a:p>
            <a:pPr marL="0" marR="0" lvl="0" indent="0" algn="ctr" rtl="0">
              <a:spcBef>
                <a:spcPts val="0"/>
              </a:spcBef>
              <a:spcAft>
                <a:spcPts val="0"/>
              </a:spcAft>
              <a:buNone/>
            </a:pPr>
            <a:endParaRPr sz="4400" dirty="0">
              <a:solidFill>
                <a:schemeClr val="lt1"/>
              </a:solidFill>
              <a:latin typeface="Garamond"/>
              <a:ea typeface="Garamond"/>
              <a:cs typeface="Garamond"/>
              <a:sym typeface="Garamond"/>
            </a:endParaRPr>
          </a:p>
          <a:p>
            <a:pPr marL="0" marR="0" lvl="0" indent="0" algn="ctr" rtl="0">
              <a:spcBef>
                <a:spcPts val="0"/>
              </a:spcBef>
              <a:spcAft>
                <a:spcPts val="0"/>
              </a:spcAft>
              <a:buNone/>
            </a:pPr>
            <a:r>
              <a:rPr lang="es-MX" sz="3200" dirty="0">
                <a:solidFill>
                  <a:schemeClr val="lt1"/>
                </a:solidFill>
                <a:latin typeface="Garamond"/>
                <a:ea typeface="Garamond"/>
                <a:cs typeface="Garamond"/>
                <a:sym typeface="Garamond"/>
              </a:rPr>
              <a:t>DEBER Y PODER.</a:t>
            </a:r>
            <a:endParaRPr dirty="0"/>
          </a:p>
          <a:p>
            <a:pPr marL="0" marR="0" lvl="0" indent="0" algn="ctr" rtl="0">
              <a:spcBef>
                <a:spcPts val="0"/>
              </a:spcBef>
              <a:spcAft>
                <a:spcPts val="0"/>
              </a:spcAft>
              <a:buNone/>
            </a:pPr>
            <a:r>
              <a:rPr lang="es-MX" sz="3200" dirty="0">
                <a:solidFill>
                  <a:schemeClr val="lt1"/>
                </a:solidFill>
                <a:latin typeface="Garamond"/>
                <a:ea typeface="Garamond"/>
                <a:cs typeface="Garamond"/>
                <a:sym typeface="Garamond"/>
              </a:rPr>
              <a:t>Políticas y competencias</a:t>
            </a:r>
            <a:endParaRPr sz="3200" dirty="0">
              <a:solidFill>
                <a:schemeClr val="lt1"/>
              </a:solidFill>
              <a:latin typeface="Garamond"/>
              <a:ea typeface="Garamond"/>
              <a:cs typeface="Garamond"/>
              <a:sym typeface="Garamond"/>
            </a:endParaRPr>
          </a:p>
        </p:txBody>
      </p:sp>
      <p:sp>
        <p:nvSpPr>
          <p:cNvPr id="372" name="Shape 372"/>
          <p:cNvSpPr/>
          <p:nvPr/>
        </p:nvSpPr>
        <p:spPr>
          <a:xfrm>
            <a:off x="2082689" y="3365209"/>
            <a:ext cx="8633638" cy="196219"/>
          </a:xfrm>
          <a:prstGeom prst="rect">
            <a:avLst/>
          </a:prstGeom>
          <a:solidFill>
            <a:srgbClr val="FF0000">
              <a:alpha val="20000"/>
            </a:srgbClr>
          </a:solidFill>
          <a:ln w="12700" cap="flat" cmpd="sng">
            <a:solidFill>
              <a:srgbClr val="FF0000">
                <a:alpha val="2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Shape 380"/>
          <p:cNvPicPr preferRelativeResize="0"/>
          <p:nvPr/>
        </p:nvPicPr>
        <p:blipFill rotWithShape="1">
          <a:blip r:embed="rId3">
            <a:alphaModFix/>
          </a:blip>
          <a:srcRect l="56499" t="4596" r="6625" b="5036"/>
          <a:stretch/>
        </p:blipFill>
        <p:spPr>
          <a:xfrm>
            <a:off x="2398713" y="896938"/>
            <a:ext cx="7772400" cy="5400675"/>
          </a:xfrm>
          <a:prstGeom prst="rect">
            <a:avLst/>
          </a:prstGeom>
          <a:noFill/>
          <a:ln>
            <a:noFill/>
          </a:ln>
        </p:spPr>
      </p:pic>
      <p:sp>
        <p:nvSpPr>
          <p:cNvPr id="381" name="Shape 381"/>
          <p:cNvSpPr txBox="1"/>
          <p:nvPr/>
        </p:nvSpPr>
        <p:spPr>
          <a:xfrm>
            <a:off x="692150" y="349250"/>
            <a:ext cx="782002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1800" b="1" dirty="0">
                <a:solidFill>
                  <a:schemeClr val="dk1"/>
                </a:solidFill>
                <a:latin typeface="Garamond"/>
                <a:ea typeface="Garamond"/>
                <a:cs typeface="Garamond"/>
                <a:sym typeface="Garamond"/>
              </a:rPr>
              <a:t>AMPLIAR LA POBLACIÓN EN RIESGO</a:t>
            </a:r>
            <a:endParaRPr sz="1800" b="1" dirty="0">
              <a:solidFill>
                <a:schemeClr val="dk1"/>
              </a:solidFill>
              <a:latin typeface="Garamond"/>
              <a:ea typeface="Garamond"/>
              <a:cs typeface="Garamond"/>
              <a:sym typeface="Garamond"/>
            </a:endParaRPr>
          </a:p>
        </p:txBody>
      </p:sp>
      <p:sp>
        <p:nvSpPr>
          <p:cNvPr id="382" name="Shape 382"/>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Shape 383"/>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rotWithShape="1">
          <a:blip r:embed="rId3">
            <a:alphaModFix/>
          </a:blip>
          <a:srcRect l="50625" t="4718" b="12482"/>
          <a:stretch/>
        </p:blipFill>
        <p:spPr>
          <a:xfrm>
            <a:off x="611717" y="294600"/>
            <a:ext cx="11309350" cy="5377538"/>
          </a:xfrm>
          <a:prstGeom prst="rect">
            <a:avLst/>
          </a:prstGeom>
          <a:noFill/>
          <a:ln>
            <a:noFill/>
          </a:ln>
        </p:spPr>
      </p:pic>
      <p:sp>
        <p:nvSpPr>
          <p:cNvPr id="397" name="Shape 397"/>
          <p:cNvSpPr txBox="1"/>
          <p:nvPr/>
        </p:nvSpPr>
        <p:spPr>
          <a:xfrm>
            <a:off x="6088063" y="5672138"/>
            <a:ext cx="3927475" cy="1200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1800" dirty="0">
                <a:solidFill>
                  <a:schemeClr val="dk1"/>
                </a:solidFill>
                <a:latin typeface="Garamond"/>
                <a:ea typeface="Garamond"/>
                <a:cs typeface="Garamond"/>
                <a:sym typeface="Garamond"/>
              </a:rPr>
              <a:t>Riesgo ambiental en UREM</a:t>
            </a:r>
            <a:endParaRPr dirty="0"/>
          </a:p>
          <a:p>
            <a:pPr marL="0" marR="0" lvl="0" indent="0" algn="l" rtl="0">
              <a:spcBef>
                <a:spcPts val="0"/>
              </a:spcBef>
              <a:spcAft>
                <a:spcPts val="0"/>
              </a:spcAft>
              <a:buNone/>
            </a:pPr>
            <a:r>
              <a:rPr lang="es-MX" sz="1800" dirty="0">
                <a:solidFill>
                  <a:schemeClr val="dk1"/>
                </a:solidFill>
                <a:latin typeface="Garamond"/>
                <a:ea typeface="Garamond"/>
                <a:cs typeface="Garamond"/>
                <a:sym typeface="Garamond"/>
              </a:rPr>
              <a:t>Construcción del camino de sirga</a:t>
            </a:r>
            <a:endParaRPr dirty="0"/>
          </a:p>
          <a:p>
            <a:pPr marL="0" marR="0" lvl="0" indent="0" algn="l" rtl="0">
              <a:spcBef>
                <a:spcPts val="0"/>
              </a:spcBef>
              <a:spcAft>
                <a:spcPts val="0"/>
              </a:spcAft>
              <a:buNone/>
            </a:pPr>
            <a:r>
              <a:rPr lang="es-MX" sz="1800" dirty="0">
                <a:solidFill>
                  <a:schemeClr val="dk1"/>
                </a:solidFill>
                <a:latin typeface="Garamond"/>
                <a:ea typeface="Garamond"/>
                <a:cs typeface="Garamond"/>
                <a:sym typeface="Garamond"/>
              </a:rPr>
              <a:t>Límite jurisdiccional</a:t>
            </a:r>
            <a:endParaRPr dirty="0"/>
          </a:p>
          <a:p>
            <a:pPr marL="0" marR="0" lvl="0" indent="0" algn="l" rtl="0">
              <a:spcBef>
                <a:spcPts val="0"/>
              </a:spcBef>
              <a:spcAft>
                <a:spcPts val="0"/>
              </a:spcAft>
              <a:buNone/>
            </a:pPr>
            <a:r>
              <a:rPr lang="es-MX" sz="1800" dirty="0">
                <a:solidFill>
                  <a:schemeClr val="dk1"/>
                </a:solidFill>
                <a:latin typeface="Garamond"/>
                <a:ea typeface="Garamond"/>
                <a:cs typeface="Garamond"/>
                <a:sym typeface="Garamond"/>
              </a:rPr>
              <a:t>Límite hidrográfico</a:t>
            </a:r>
            <a:endParaRPr sz="1800" dirty="0">
              <a:solidFill>
                <a:schemeClr val="dk1"/>
              </a:solidFill>
              <a:latin typeface="Garamond"/>
              <a:ea typeface="Garamond"/>
              <a:cs typeface="Garamond"/>
              <a:sym typeface="Garamond"/>
            </a:endParaRPr>
          </a:p>
        </p:txBody>
      </p:sp>
      <p:cxnSp>
        <p:nvCxnSpPr>
          <p:cNvPr id="398" name="Shape 398"/>
          <p:cNvCxnSpPr/>
          <p:nvPr/>
        </p:nvCxnSpPr>
        <p:spPr>
          <a:xfrm rot="10800000">
            <a:off x="5561013" y="6686550"/>
            <a:ext cx="527050" cy="0"/>
          </a:xfrm>
          <a:prstGeom prst="straightConnector1">
            <a:avLst/>
          </a:prstGeom>
          <a:noFill/>
          <a:ln w="38100" cap="flat" cmpd="sng">
            <a:solidFill>
              <a:schemeClr val="accent1"/>
            </a:solidFill>
            <a:prstDash val="solid"/>
            <a:miter lim="800000"/>
            <a:headEnd type="none" w="sm" len="sm"/>
            <a:tailEnd type="none" w="sm" len="sm"/>
          </a:ln>
        </p:spPr>
      </p:cxnSp>
      <p:cxnSp>
        <p:nvCxnSpPr>
          <p:cNvPr id="399" name="Shape 399"/>
          <p:cNvCxnSpPr/>
          <p:nvPr/>
        </p:nvCxnSpPr>
        <p:spPr>
          <a:xfrm rot="10800000">
            <a:off x="5561013" y="6429375"/>
            <a:ext cx="527050" cy="9525"/>
          </a:xfrm>
          <a:prstGeom prst="straightConnector1">
            <a:avLst/>
          </a:prstGeom>
          <a:noFill/>
          <a:ln w="38100" cap="flat" cmpd="sng">
            <a:solidFill>
              <a:srgbClr val="0C0C0C"/>
            </a:solidFill>
            <a:prstDash val="solid"/>
            <a:miter lim="800000"/>
            <a:headEnd type="none" w="sm" len="sm"/>
            <a:tailEnd type="none" w="sm" len="sm"/>
          </a:ln>
        </p:spPr>
      </p:cxnSp>
      <p:cxnSp>
        <p:nvCxnSpPr>
          <p:cNvPr id="400" name="Shape 400"/>
          <p:cNvCxnSpPr/>
          <p:nvPr/>
        </p:nvCxnSpPr>
        <p:spPr>
          <a:xfrm rot="10800000">
            <a:off x="5561013" y="6143625"/>
            <a:ext cx="527050" cy="4763"/>
          </a:xfrm>
          <a:prstGeom prst="straightConnector1">
            <a:avLst/>
          </a:prstGeom>
          <a:noFill/>
          <a:ln w="38100" cap="flat" cmpd="sng">
            <a:solidFill>
              <a:srgbClr val="7030A0"/>
            </a:solidFill>
            <a:prstDash val="solid"/>
            <a:miter lim="800000"/>
            <a:headEnd type="none" w="sm" len="sm"/>
            <a:tailEnd type="none" w="sm" len="sm"/>
          </a:ln>
        </p:spPr>
      </p:cxnSp>
      <p:sp>
        <p:nvSpPr>
          <p:cNvPr id="401" name="Shape 401"/>
          <p:cNvSpPr/>
          <p:nvPr/>
        </p:nvSpPr>
        <p:spPr>
          <a:xfrm>
            <a:off x="0" y="6696075"/>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2" name="Shape 402"/>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408"/>
          <p:cNvSpPr/>
          <p:nvPr/>
        </p:nvSpPr>
        <p:spPr>
          <a:xfrm>
            <a:off x="8871045" y="1921"/>
            <a:ext cx="3320956" cy="6823334"/>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3" name="Rectángulo 12"/>
          <p:cNvSpPr/>
          <p:nvPr/>
        </p:nvSpPr>
        <p:spPr>
          <a:xfrm>
            <a:off x="304799" y="214055"/>
            <a:ext cx="8749049" cy="461665"/>
          </a:xfrm>
          <a:prstGeom prst="rect">
            <a:avLst/>
          </a:prstGeom>
        </p:spPr>
        <p:txBody>
          <a:bodyPr wrap="square">
            <a:spAutoFit/>
          </a:bodyPr>
          <a:lstStyle/>
          <a:p>
            <a:r>
              <a:rPr lang="es-AR" sz="2400" dirty="0">
                <a:solidFill>
                  <a:schemeClr val="bg1"/>
                </a:solidFill>
                <a:latin typeface="Gotham Bold" panose="02000803030000020004" pitchFamily="2" charset="0"/>
              </a:rPr>
              <a:t>Proceso de diseño del Protocolo</a:t>
            </a:r>
            <a:endParaRPr lang="es-ES" sz="2400" dirty="0">
              <a:solidFill>
                <a:schemeClr val="bg1"/>
              </a:solidFill>
              <a:latin typeface="Gotham Bold" panose="02000803030000020004" pitchFamily="2" charset="0"/>
            </a:endParaRPr>
          </a:p>
        </p:txBody>
      </p:sp>
      <p:sp>
        <p:nvSpPr>
          <p:cNvPr id="10" name="CuadroTexto 14"/>
          <p:cNvSpPr txBox="1"/>
          <p:nvPr/>
        </p:nvSpPr>
        <p:spPr>
          <a:xfrm>
            <a:off x="743174" y="2007703"/>
            <a:ext cx="5883528" cy="2862322"/>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342900" indent="-342900">
              <a:buFont typeface="Wingdings" panose="05000000000000000000" pitchFamily="2" charset="2"/>
              <a:buChar char="ü"/>
            </a:pPr>
            <a:r>
              <a:rPr lang="es-AR" sz="2000" b="1" dirty="0">
                <a:latin typeface="Garamond" panose="02020404030301010803" pitchFamily="18" charset="0"/>
              </a:rPr>
              <a:t>Reuniones, consultas a actores clave:</a:t>
            </a:r>
          </a:p>
          <a:p>
            <a:pPr marL="742950" lvl="1" indent="-285750">
              <a:buFontTx/>
              <a:buChar char="-"/>
            </a:pPr>
            <a:r>
              <a:rPr lang="es-AR" sz="2000" dirty="0">
                <a:latin typeface="Garamond" panose="02020404030301010803" pitchFamily="18" charset="0"/>
              </a:rPr>
              <a:t>Académicos y referencias</a:t>
            </a:r>
          </a:p>
          <a:p>
            <a:pPr marL="742950" lvl="1" indent="-285750" algn="just">
              <a:buFontTx/>
              <a:buChar char="-"/>
            </a:pPr>
            <a:r>
              <a:rPr lang="es-AR" sz="2000" dirty="0">
                <a:latin typeface="Garamond" panose="02020404030301010803" pitchFamily="18" charset="0"/>
              </a:rPr>
              <a:t>Población de villas y asentamientos</a:t>
            </a:r>
          </a:p>
          <a:p>
            <a:pPr marL="742950" lvl="1" indent="-285750">
              <a:buFontTx/>
              <a:buChar char="-"/>
            </a:pPr>
            <a:r>
              <a:rPr lang="es-AR" sz="2000" dirty="0">
                <a:latin typeface="Garamond" panose="02020404030301010803" pitchFamily="18" charset="0"/>
              </a:rPr>
              <a:t>Defensoría General de la Nación</a:t>
            </a:r>
          </a:p>
          <a:p>
            <a:pPr marL="742950" lvl="1" indent="-285750">
              <a:buFontTx/>
              <a:buChar char="-"/>
            </a:pPr>
            <a:r>
              <a:rPr lang="es-AR" sz="2000" dirty="0">
                <a:latin typeface="Garamond" panose="02020404030301010803" pitchFamily="18" charset="0"/>
              </a:rPr>
              <a:t>Ministerio Público de CABA</a:t>
            </a:r>
          </a:p>
          <a:p>
            <a:pPr marL="742950" lvl="1" indent="-285750">
              <a:buFontTx/>
              <a:buChar char="-"/>
            </a:pPr>
            <a:r>
              <a:rPr lang="es-AR" sz="2000" dirty="0">
                <a:latin typeface="Garamond" panose="02020404030301010803" pitchFamily="18" charset="0"/>
              </a:rPr>
              <a:t>Defensorías del Pueblo</a:t>
            </a:r>
          </a:p>
          <a:p>
            <a:pPr marL="742950" lvl="1" indent="-285750">
              <a:buFontTx/>
              <a:buChar char="-"/>
            </a:pPr>
            <a:r>
              <a:rPr lang="es-AR" sz="2000" dirty="0">
                <a:latin typeface="Garamond" panose="02020404030301010803" pitchFamily="18" charset="0"/>
              </a:rPr>
              <a:t>CELS, ACIJ</a:t>
            </a:r>
          </a:p>
          <a:p>
            <a:pPr marL="742950" lvl="1" indent="-285750">
              <a:buFontTx/>
              <a:buChar char="-"/>
            </a:pPr>
            <a:r>
              <a:rPr lang="es-AR" sz="2000" dirty="0">
                <a:latin typeface="Garamond" panose="02020404030301010803" pitchFamily="18" charset="0"/>
              </a:rPr>
              <a:t>Jurisdicciones</a:t>
            </a:r>
          </a:p>
          <a:p>
            <a:endParaRPr lang="es-ES" sz="2000" dirty="0">
              <a:latin typeface="Garamond" panose="02020404030301010803" pitchFamily="18" charset="0"/>
            </a:endParaRPr>
          </a:p>
        </p:txBody>
      </p:sp>
      <p:sp>
        <p:nvSpPr>
          <p:cNvPr id="14" name="CuadroTexto 11"/>
          <p:cNvSpPr txBox="1"/>
          <p:nvPr/>
        </p:nvSpPr>
        <p:spPr>
          <a:xfrm>
            <a:off x="743173" y="1042751"/>
            <a:ext cx="5883529" cy="707886"/>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342900" indent="-342900" algn="just">
              <a:buFont typeface="Wingdings" panose="05000000000000000000" pitchFamily="2" charset="2"/>
              <a:buChar char="ü"/>
            </a:pPr>
            <a:r>
              <a:rPr lang="es-AR" sz="2000" b="1" dirty="0">
                <a:latin typeface="Garamond" panose="02020404030301010803" pitchFamily="18" charset="0"/>
              </a:rPr>
              <a:t>Relevamiento, investigación y análisis de normas, documentos, etc.</a:t>
            </a:r>
            <a:endParaRPr lang="es-ES" sz="2000" b="1" dirty="0">
              <a:latin typeface="Garamond" panose="02020404030301010803" pitchFamily="18" charset="0"/>
            </a:endParaRPr>
          </a:p>
        </p:txBody>
      </p:sp>
      <p:sp>
        <p:nvSpPr>
          <p:cNvPr id="15" name="CuadroTexto 20"/>
          <p:cNvSpPr txBox="1"/>
          <p:nvPr/>
        </p:nvSpPr>
        <p:spPr>
          <a:xfrm>
            <a:off x="743173" y="4815085"/>
            <a:ext cx="4610053" cy="400110"/>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342900" indent="-342900">
              <a:buFont typeface="Wingdings" panose="05000000000000000000" pitchFamily="2" charset="2"/>
              <a:buChar char="ü"/>
            </a:pPr>
            <a:r>
              <a:rPr lang="es-AR" sz="2000" b="1" dirty="0">
                <a:latin typeface="Garamond" panose="02020404030301010803" pitchFamily="18" charset="0"/>
              </a:rPr>
              <a:t>Audiencia Pública (3-10-2017)</a:t>
            </a:r>
            <a:endParaRPr lang="es-ES" sz="2000" b="1" dirty="0">
              <a:latin typeface="Garamond" panose="02020404030301010803" pitchFamily="18" charset="0"/>
            </a:endParaRPr>
          </a:p>
        </p:txBody>
      </p:sp>
      <p:sp>
        <p:nvSpPr>
          <p:cNvPr id="16" name="CuadroTexto 21"/>
          <p:cNvSpPr txBox="1"/>
          <p:nvPr/>
        </p:nvSpPr>
        <p:spPr>
          <a:xfrm>
            <a:off x="743173" y="5342535"/>
            <a:ext cx="4041649" cy="400110"/>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342900" indent="-342900">
              <a:buFont typeface="Wingdings" panose="05000000000000000000" pitchFamily="2" charset="2"/>
              <a:buChar char="ü"/>
            </a:pPr>
            <a:r>
              <a:rPr lang="es-AR" sz="2000" b="1" dirty="0">
                <a:latin typeface="Garamond" panose="02020404030301010803" pitchFamily="18" charset="0"/>
              </a:rPr>
              <a:t>Revisión y reajuste final</a:t>
            </a:r>
            <a:endParaRPr lang="es-ES" sz="2000" b="1" dirty="0">
              <a:latin typeface="Garamond" panose="02020404030301010803" pitchFamily="18" charset="0"/>
            </a:endParaRPr>
          </a:p>
        </p:txBody>
      </p:sp>
      <p:pic>
        <p:nvPicPr>
          <p:cNvPr id="2" name="Imagen 1"/>
          <p:cNvPicPr>
            <a:picLocks noChangeAspect="1"/>
          </p:cNvPicPr>
          <p:nvPr/>
        </p:nvPicPr>
        <p:blipFill rotWithShape="1">
          <a:blip r:embed="rId3"/>
          <a:srcRect l="56772" t="36736" r="20204" b="14446"/>
          <a:stretch/>
        </p:blipFill>
        <p:spPr>
          <a:xfrm>
            <a:off x="9240332" y="3257860"/>
            <a:ext cx="2603283" cy="1565165"/>
          </a:xfrm>
          <a:prstGeom prst="rect">
            <a:avLst/>
          </a:prstGeom>
        </p:spPr>
      </p:pic>
      <p:pic>
        <p:nvPicPr>
          <p:cNvPr id="3" name="Imagen 2"/>
          <p:cNvPicPr>
            <a:picLocks noChangeAspect="1"/>
          </p:cNvPicPr>
          <p:nvPr/>
        </p:nvPicPr>
        <p:blipFill rotWithShape="1">
          <a:blip r:embed="rId4"/>
          <a:srcRect l="59527" t="34624" r="27615" b="19809"/>
          <a:stretch/>
        </p:blipFill>
        <p:spPr>
          <a:xfrm>
            <a:off x="9237993" y="340715"/>
            <a:ext cx="2620537" cy="2619085"/>
          </a:xfrm>
          <a:prstGeom prst="rect">
            <a:avLst/>
          </a:prstGeom>
        </p:spPr>
      </p:pic>
      <p:sp>
        <p:nvSpPr>
          <p:cNvPr id="18" name="CuadroTexto 21"/>
          <p:cNvSpPr txBox="1"/>
          <p:nvPr/>
        </p:nvSpPr>
        <p:spPr>
          <a:xfrm>
            <a:off x="743172" y="5852346"/>
            <a:ext cx="7923499" cy="400110"/>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342900" indent="-342900">
              <a:buFont typeface="Wingdings" panose="05000000000000000000" pitchFamily="2" charset="2"/>
              <a:buChar char="ü"/>
            </a:pPr>
            <a:r>
              <a:rPr lang="es-AR" sz="2000" b="1" dirty="0">
                <a:latin typeface="Garamond" panose="02020404030301010803" pitchFamily="18" charset="0"/>
              </a:rPr>
              <a:t>Resolución Presidencia ACUMAR 420/2017 (B.O. 22/12/2017)</a:t>
            </a:r>
            <a:endParaRPr lang="es-ES" sz="2000" b="1" dirty="0">
              <a:latin typeface="Garamond" panose="02020404030301010803" pitchFamily="18" charset="0"/>
            </a:endParaRPr>
          </a:p>
        </p:txBody>
      </p:sp>
      <p:sp>
        <p:nvSpPr>
          <p:cNvPr id="4" name="AutoShape 2" descr="https://lh3.googleusercontent.com/6qb_P4M-L9dk_UjaFbcMQoyBalqI7fO_WDEAk20NbrqYZZ5pll9pc2mwGgvCmVWG6y27uq2dnnE-gOz8LTJG8IFrJBdmzP7BnNB4eHCvkQZDR3-yzH8EIJC1uKeSBssUUjTcjnSvjaxiAYmRdQ"/>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9" name="Imagen 18"/>
          <p:cNvPicPr>
            <a:picLocks noChangeAspect="1"/>
          </p:cNvPicPr>
          <p:nvPr/>
        </p:nvPicPr>
        <p:blipFill rotWithShape="1">
          <a:blip r:embed="rId5"/>
          <a:srcRect l="51338" t="18614" r="17922" b="24762"/>
          <a:stretch/>
        </p:blipFill>
        <p:spPr>
          <a:xfrm>
            <a:off x="9235652" y="5032576"/>
            <a:ext cx="2607963" cy="1362235"/>
          </a:xfrm>
          <a:prstGeom prst="rect">
            <a:avLst/>
          </a:prstGeom>
        </p:spPr>
      </p:pic>
      <p:sp>
        <p:nvSpPr>
          <p:cNvPr id="20" name="Shape 409"/>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Shape 408"/>
          <p:cNvSpPr/>
          <p:nvPr/>
        </p:nvSpPr>
        <p:spPr>
          <a:xfrm>
            <a:off x="0" y="6696075"/>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23" name="Shape 407"/>
          <p:cNvSpPr txBox="1"/>
          <p:nvPr/>
        </p:nvSpPr>
        <p:spPr>
          <a:xfrm>
            <a:off x="244523" y="271626"/>
            <a:ext cx="8381999" cy="6637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1800" b="1" dirty="0">
                <a:solidFill>
                  <a:schemeClr val="dk1"/>
                </a:solidFill>
                <a:latin typeface="Garamond"/>
                <a:ea typeface="Garamond"/>
                <a:cs typeface="Garamond"/>
                <a:sym typeface="Garamond"/>
              </a:rPr>
              <a:t>APROBAR REGLAS CLARAS CON INVOLUCRAMIENTO DE ACTORES CLAVES E …INTRODUCIR ALGUNAS PREOCUPACIONES.</a:t>
            </a:r>
            <a:endParaRPr sz="1800" b="1" dirty="0">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34526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Shape 419" descr="F:\4- ACADEMIA\DEU\0 - MI TESIS\Protocolo\fotos audiencia\20171103_121436.jpg"/>
          <p:cNvPicPr preferRelativeResize="0"/>
          <p:nvPr/>
        </p:nvPicPr>
        <p:blipFill rotWithShape="1">
          <a:blip r:embed="rId3">
            <a:alphaModFix/>
          </a:blip>
          <a:srcRect/>
          <a:stretch/>
        </p:blipFill>
        <p:spPr>
          <a:xfrm>
            <a:off x="1431811" y="3144475"/>
            <a:ext cx="5946451" cy="3344878"/>
          </a:xfrm>
          <a:prstGeom prst="rect">
            <a:avLst/>
          </a:prstGeom>
          <a:noFill/>
          <a:ln>
            <a:noFill/>
          </a:ln>
        </p:spPr>
      </p:pic>
      <p:pic>
        <p:nvPicPr>
          <p:cNvPr id="420" name="Shape 420"/>
          <p:cNvPicPr preferRelativeResize="0"/>
          <p:nvPr/>
        </p:nvPicPr>
        <p:blipFill rotWithShape="1">
          <a:blip r:embed="rId4">
            <a:alphaModFix/>
          </a:blip>
          <a:srcRect/>
          <a:stretch/>
        </p:blipFill>
        <p:spPr>
          <a:xfrm>
            <a:off x="993229" y="506013"/>
            <a:ext cx="4352001" cy="2448000"/>
          </a:xfrm>
          <a:prstGeom prst="rect">
            <a:avLst/>
          </a:prstGeom>
          <a:noFill/>
          <a:ln>
            <a:noFill/>
          </a:ln>
        </p:spPr>
      </p:pic>
      <p:pic>
        <p:nvPicPr>
          <p:cNvPr id="421" name="Shape 421"/>
          <p:cNvPicPr preferRelativeResize="0"/>
          <p:nvPr/>
        </p:nvPicPr>
        <p:blipFill rotWithShape="1">
          <a:blip r:embed="rId5">
            <a:alphaModFix/>
          </a:blip>
          <a:srcRect/>
          <a:stretch/>
        </p:blipFill>
        <p:spPr>
          <a:xfrm>
            <a:off x="5794054" y="315550"/>
            <a:ext cx="5029200" cy="2828925"/>
          </a:xfrm>
          <a:prstGeom prst="rect">
            <a:avLst/>
          </a:prstGeom>
          <a:noFill/>
          <a:ln>
            <a:noFill/>
          </a:ln>
        </p:spPr>
      </p:pic>
      <p:pic>
        <p:nvPicPr>
          <p:cNvPr id="422" name="Shape 422"/>
          <p:cNvPicPr preferRelativeResize="0"/>
          <p:nvPr/>
        </p:nvPicPr>
        <p:blipFill rotWithShape="1">
          <a:blip r:embed="rId6">
            <a:alphaModFix/>
          </a:blip>
          <a:srcRect l="26293" t="18535" r="6788" b="16595"/>
          <a:stretch/>
        </p:blipFill>
        <p:spPr>
          <a:xfrm>
            <a:off x="7930055" y="3338824"/>
            <a:ext cx="3799490" cy="2762431"/>
          </a:xfrm>
          <a:prstGeom prst="rect">
            <a:avLst/>
          </a:prstGeom>
          <a:noFill/>
          <a:ln>
            <a:noFill/>
          </a:ln>
        </p:spPr>
      </p:pic>
      <p:sp>
        <p:nvSpPr>
          <p:cNvPr id="6" name="Shape 409"/>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Shape 408"/>
          <p:cNvSpPr/>
          <p:nvPr/>
        </p:nvSpPr>
        <p:spPr>
          <a:xfrm>
            <a:off x="0" y="6696075"/>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Shape 109"/>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Shape 110"/>
          <p:cNvSpPr txBox="1"/>
          <p:nvPr/>
        </p:nvSpPr>
        <p:spPr>
          <a:xfrm>
            <a:off x="5588000" y="4562270"/>
            <a:ext cx="6214533" cy="11950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3600" b="1" i="0" u="none" strike="noStrike" cap="none">
                <a:solidFill>
                  <a:schemeClr val="dk1"/>
                </a:solidFill>
                <a:latin typeface="Garamond"/>
                <a:ea typeface="Garamond"/>
                <a:cs typeface="Garamond"/>
                <a:sym typeface="Garamond"/>
              </a:rPr>
              <a:t>ASPECTOS GENERALES</a:t>
            </a:r>
            <a:endParaRPr/>
          </a:p>
          <a:p>
            <a:pPr marL="0" marR="0" lvl="0" indent="0" algn="l" rtl="0">
              <a:spcBef>
                <a:spcPts val="0"/>
              </a:spcBef>
              <a:spcAft>
                <a:spcPts val="0"/>
              </a:spcAft>
              <a:buNone/>
            </a:pPr>
            <a:endParaRPr sz="3600" b="0" i="0" u="none" strike="noStrike" cap="none">
              <a:solidFill>
                <a:schemeClr val="dk1"/>
              </a:solidFill>
              <a:latin typeface="Garamond"/>
              <a:ea typeface="Garamond"/>
              <a:cs typeface="Garamond"/>
              <a:sym typeface="Garamond"/>
            </a:endParaRPr>
          </a:p>
        </p:txBody>
      </p:sp>
      <p:pic>
        <p:nvPicPr>
          <p:cNvPr id="111" name="Shape 111"/>
          <p:cNvPicPr preferRelativeResize="0"/>
          <p:nvPr/>
        </p:nvPicPr>
        <p:blipFill rotWithShape="1">
          <a:blip r:embed="rId3">
            <a:alphaModFix/>
          </a:blip>
          <a:srcRect/>
          <a:stretch/>
        </p:blipFill>
        <p:spPr>
          <a:xfrm>
            <a:off x="7090149" y="5159801"/>
            <a:ext cx="2866652" cy="1363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9"/>
        <p:cNvGrpSpPr/>
        <p:nvPr/>
      </p:nvGrpSpPr>
      <p:grpSpPr>
        <a:xfrm>
          <a:off x="0" y="0"/>
          <a:ext cx="0" cy="0"/>
          <a:chOff x="0" y="0"/>
          <a:chExt cx="0" cy="0"/>
        </a:xfrm>
      </p:grpSpPr>
      <p:sp>
        <p:nvSpPr>
          <p:cNvPr id="430" name="Shape 430"/>
          <p:cNvSpPr txBox="1"/>
          <p:nvPr/>
        </p:nvSpPr>
        <p:spPr>
          <a:xfrm>
            <a:off x="2559345" y="2488046"/>
            <a:ext cx="7680325" cy="21236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4400">
                <a:solidFill>
                  <a:schemeClr val="lt1"/>
                </a:solidFill>
                <a:latin typeface="Garamond"/>
                <a:ea typeface="Garamond"/>
                <a:cs typeface="Garamond"/>
                <a:sym typeface="Garamond"/>
              </a:rPr>
              <a:t>EPISODIO V:</a:t>
            </a:r>
            <a:endParaRPr/>
          </a:p>
          <a:p>
            <a:pPr marL="0" marR="0" lvl="0" indent="0" algn="ctr" rtl="0">
              <a:spcBef>
                <a:spcPts val="0"/>
              </a:spcBef>
              <a:spcAft>
                <a:spcPts val="0"/>
              </a:spcAft>
              <a:buNone/>
            </a:pPr>
            <a:endParaRPr sz="4400">
              <a:solidFill>
                <a:schemeClr val="lt1"/>
              </a:solidFill>
              <a:latin typeface="Garamond"/>
              <a:ea typeface="Garamond"/>
              <a:cs typeface="Garamond"/>
              <a:sym typeface="Garamond"/>
            </a:endParaRPr>
          </a:p>
          <a:p>
            <a:pPr marL="0" marR="0" lvl="0" indent="0" algn="ctr" rtl="0">
              <a:spcBef>
                <a:spcPts val="0"/>
              </a:spcBef>
              <a:spcAft>
                <a:spcPts val="0"/>
              </a:spcAft>
              <a:buNone/>
            </a:pPr>
            <a:r>
              <a:rPr lang="es-MX" sz="4400">
                <a:solidFill>
                  <a:schemeClr val="lt1"/>
                </a:solidFill>
                <a:latin typeface="Garamond"/>
                <a:ea typeface="Garamond"/>
                <a:cs typeface="Garamond"/>
                <a:sym typeface="Garamond"/>
              </a:rPr>
              <a:t>EL PROTOCOLO</a:t>
            </a:r>
            <a:endParaRPr sz="3200">
              <a:solidFill>
                <a:schemeClr val="lt1"/>
              </a:solidFill>
              <a:latin typeface="Garamond"/>
              <a:ea typeface="Garamond"/>
              <a:cs typeface="Garamond"/>
              <a:sym typeface="Garamond"/>
            </a:endParaRPr>
          </a:p>
        </p:txBody>
      </p:sp>
      <p:sp>
        <p:nvSpPr>
          <p:cNvPr id="431" name="Shape 431"/>
          <p:cNvSpPr/>
          <p:nvPr/>
        </p:nvSpPr>
        <p:spPr>
          <a:xfrm>
            <a:off x="2082689" y="3365209"/>
            <a:ext cx="8633638" cy="196219"/>
          </a:xfrm>
          <a:prstGeom prst="rect">
            <a:avLst/>
          </a:prstGeom>
          <a:solidFill>
            <a:srgbClr val="FF0000">
              <a:alpha val="20000"/>
            </a:srgbClr>
          </a:solidFill>
          <a:ln w="12700" cap="flat" cmpd="sng">
            <a:solidFill>
              <a:srgbClr val="FF0000">
                <a:alpha val="2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23568" y="415632"/>
            <a:ext cx="10117202" cy="523220"/>
          </a:xfrm>
          <a:prstGeom prst="rect">
            <a:avLst/>
          </a:prstGeom>
          <a:noFill/>
        </p:spPr>
        <p:txBody>
          <a:bodyPr wrap="square" rtlCol="0">
            <a:spAutoFit/>
          </a:bodyPr>
          <a:lstStyle/>
          <a:p>
            <a:r>
              <a:rPr lang="es-AR" sz="2800" b="1" dirty="0">
                <a:latin typeface="Garamond" panose="02020404030301010803" pitchFamily="18" charset="0"/>
              </a:rPr>
              <a:t>Por qué ACUMAR puede aprobar un Protocolo ?</a:t>
            </a:r>
            <a:endParaRPr lang="es-ES" sz="2800" b="1" dirty="0">
              <a:latin typeface="Garamond" panose="02020404030301010803" pitchFamily="18" charset="0"/>
            </a:endParaRPr>
          </a:p>
        </p:txBody>
      </p:sp>
      <p:sp>
        <p:nvSpPr>
          <p:cNvPr id="3" name="CuadroTexto 2"/>
          <p:cNvSpPr txBox="1"/>
          <p:nvPr/>
        </p:nvSpPr>
        <p:spPr>
          <a:xfrm>
            <a:off x="96452" y="1612079"/>
            <a:ext cx="3131656" cy="523220"/>
          </a:xfrm>
          <a:prstGeom prst="rect">
            <a:avLst/>
          </a:prstGeom>
          <a:noFill/>
        </p:spPr>
        <p:txBody>
          <a:bodyPr wrap="square" rtlCol="0">
            <a:spAutoFit/>
          </a:bodyPr>
          <a:lstStyle/>
          <a:p>
            <a:r>
              <a:rPr lang="es-AR" sz="2800" b="1" dirty="0">
                <a:latin typeface="Garamond" panose="02020404030301010803" pitchFamily="18" charset="0"/>
              </a:rPr>
              <a:t>Ley ACUMAR</a:t>
            </a:r>
            <a:endParaRPr lang="es-ES" sz="2800" b="1" dirty="0">
              <a:latin typeface="Garamond" panose="02020404030301010803" pitchFamily="18" charset="0"/>
            </a:endParaRPr>
          </a:p>
        </p:txBody>
      </p:sp>
      <p:sp>
        <p:nvSpPr>
          <p:cNvPr id="4" name="CuadroTexto 3"/>
          <p:cNvSpPr txBox="1"/>
          <p:nvPr/>
        </p:nvSpPr>
        <p:spPr>
          <a:xfrm>
            <a:off x="181085" y="2879294"/>
            <a:ext cx="3131656" cy="954107"/>
          </a:xfrm>
          <a:prstGeom prst="rect">
            <a:avLst/>
          </a:prstGeom>
          <a:noFill/>
        </p:spPr>
        <p:txBody>
          <a:bodyPr wrap="square" rtlCol="0">
            <a:spAutoFit/>
          </a:bodyPr>
          <a:lstStyle/>
          <a:p>
            <a:r>
              <a:rPr lang="es-AR" sz="2800" b="1" dirty="0">
                <a:latin typeface="Garamond" panose="02020404030301010803" pitchFamily="18" charset="0"/>
              </a:rPr>
              <a:t>Mandatos judiciales</a:t>
            </a:r>
            <a:endParaRPr lang="es-ES" sz="2800" b="1" dirty="0">
              <a:latin typeface="Garamond" panose="02020404030301010803" pitchFamily="18" charset="0"/>
            </a:endParaRPr>
          </a:p>
        </p:txBody>
      </p:sp>
      <p:sp>
        <p:nvSpPr>
          <p:cNvPr id="5" name="CuadroTexto 4"/>
          <p:cNvSpPr txBox="1"/>
          <p:nvPr/>
        </p:nvSpPr>
        <p:spPr>
          <a:xfrm>
            <a:off x="96452" y="4983960"/>
            <a:ext cx="2595424" cy="523220"/>
          </a:xfrm>
          <a:prstGeom prst="rect">
            <a:avLst/>
          </a:prstGeom>
          <a:noFill/>
        </p:spPr>
        <p:txBody>
          <a:bodyPr wrap="square" rtlCol="0">
            <a:spAutoFit/>
          </a:bodyPr>
          <a:lstStyle/>
          <a:p>
            <a:r>
              <a:rPr lang="es-AR" sz="2800" b="1" dirty="0">
                <a:latin typeface="Garamond" panose="02020404030301010803" pitchFamily="18" charset="0"/>
              </a:rPr>
              <a:t>Institucionales</a:t>
            </a:r>
            <a:endParaRPr lang="es-ES" sz="2800" b="1" dirty="0">
              <a:latin typeface="Garamond" panose="02020404030301010803" pitchFamily="18" charset="0"/>
            </a:endParaRPr>
          </a:p>
        </p:txBody>
      </p:sp>
      <p:sp>
        <p:nvSpPr>
          <p:cNvPr id="6" name="CuadroTexto 5"/>
          <p:cNvSpPr txBox="1"/>
          <p:nvPr/>
        </p:nvSpPr>
        <p:spPr>
          <a:xfrm>
            <a:off x="2900223" y="1468462"/>
            <a:ext cx="8963892" cy="707886"/>
          </a:xfrm>
          <a:prstGeom prst="rect">
            <a:avLst/>
          </a:prstGeom>
          <a:noFill/>
        </p:spPr>
        <p:txBody>
          <a:bodyPr wrap="square" rtlCol="0">
            <a:spAutoFit/>
          </a:bodyPr>
          <a:lstStyle/>
          <a:p>
            <a:r>
              <a:rPr lang="es-AR" sz="2000" dirty="0">
                <a:latin typeface="Garamond" panose="02020404030301010803" pitchFamily="18" charset="0"/>
              </a:rPr>
              <a:t>Facultades administrativas – procedimientos administrativos (art. 5) ejecución del plan</a:t>
            </a:r>
          </a:p>
          <a:p>
            <a:r>
              <a:rPr lang="es-AR" sz="2000" dirty="0">
                <a:latin typeface="Garamond" panose="02020404030301010803" pitchFamily="18" charset="0"/>
              </a:rPr>
              <a:t>prevalencia de normas  - articulación y armonización con competencias locales.</a:t>
            </a:r>
          </a:p>
        </p:txBody>
      </p:sp>
      <p:sp>
        <p:nvSpPr>
          <p:cNvPr id="7" name="CuadroTexto 6"/>
          <p:cNvSpPr txBox="1"/>
          <p:nvPr/>
        </p:nvSpPr>
        <p:spPr>
          <a:xfrm>
            <a:off x="2900223" y="2705958"/>
            <a:ext cx="8963892" cy="1323439"/>
          </a:xfrm>
          <a:prstGeom prst="rect">
            <a:avLst/>
          </a:prstGeom>
          <a:noFill/>
        </p:spPr>
        <p:txBody>
          <a:bodyPr wrap="square" rtlCol="0">
            <a:spAutoFit/>
          </a:bodyPr>
          <a:lstStyle/>
          <a:p>
            <a:pPr algn="just"/>
            <a:r>
              <a:rPr lang="es-AR" sz="2000" dirty="0">
                <a:latin typeface="Garamond" panose="02020404030301010803" pitchFamily="18" charset="0"/>
              </a:rPr>
              <a:t>Énfasis segunda etapa de ejecución en población en riesgo. “erradicación y relocalización”</a:t>
            </a:r>
          </a:p>
          <a:p>
            <a:pPr algn="just"/>
            <a:r>
              <a:rPr lang="es-AR" sz="2000" dirty="0">
                <a:latin typeface="Garamond" panose="02020404030301010803" pitchFamily="18" charset="0"/>
              </a:rPr>
              <a:t>Obligación de ACUMAR de confeccionar un programa de principios básicos en relocalizaciones, concientización y relocalización,  y otros.</a:t>
            </a:r>
          </a:p>
        </p:txBody>
      </p:sp>
      <p:sp>
        <p:nvSpPr>
          <p:cNvPr id="8" name="CuadroTexto 7"/>
          <p:cNvSpPr txBox="1"/>
          <p:nvPr/>
        </p:nvSpPr>
        <p:spPr>
          <a:xfrm>
            <a:off x="2900223" y="4661392"/>
            <a:ext cx="8963892" cy="707886"/>
          </a:xfrm>
          <a:prstGeom prst="rect">
            <a:avLst/>
          </a:prstGeom>
          <a:noFill/>
        </p:spPr>
        <p:txBody>
          <a:bodyPr wrap="square" rtlCol="0">
            <a:spAutoFit/>
          </a:bodyPr>
          <a:lstStyle/>
          <a:p>
            <a:pPr algn="just"/>
            <a:r>
              <a:rPr lang="es-AR" sz="2000" dirty="0" smtClean="0">
                <a:latin typeface="Garamond" panose="02020404030301010803" pitchFamily="18" charset="0"/>
              </a:rPr>
              <a:t>Obligación </a:t>
            </a:r>
            <a:r>
              <a:rPr lang="es-AR" sz="2000" dirty="0">
                <a:latin typeface="Garamond" panose="02020404030301010803" pitchFamily="18" charset="0"/>
              </a:rPr>
              <a:t>de ACUMAR de confeccionar un programa de principios básicos en relocalizaciones, concientización y relocalización,  y otros.</a:t>
            </a:r>
          </a:p>
        </p:txBody>
      </p:sp>
      <p:sp>
        <p:nvSpPr>
          <p:cNvPr id="9" name="Shape 409"/>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Shape 408"/>
          <p:cNvSpPr/>
          <p:nvPr/>
        </p:nvSpPr>
        <p:spPr>
          <a:xfrm>
            <a:off x="0" y="6748502"/>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Tree>
    <p:extLst>
      <p:ext uri="{BB962C8B-B14F-4D97-AF65-F5344CB8AC3E}">
        <p14:creationId xmlns:p14="http://schemas.microsoft.com/office/powerpoint/2010/main" val="14152232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49044" y="5205123"/>
            <a:ext cx="3511099" cy="523220"/>
          </a:xfrm>
          <a:prstGeom prst="rect">
            <a:avLst/>
          </a:prstGeom>
          <a:noFill/>
        </p:spPr>
        <p:txBody>
          <a:bodyPr wrap="square" rtlCol="0">
            <a:spAutoFit/>
          </a:bodyPr>
          <a:lstStyle/>
          <a:p>
            <a:r>
              <a:rPr lang="es-AR" sz="2800" b="1" dirty="0">
                <a:latin typeface="Garamond" panose="02020404030301010803" pitchFamily="18" charset="0"/>
              </a:rPr>
              <a:t>Institucionales</a:t>
            </a:r>
            <a:endParaRPr lang="es-ES" sz="2800" b="1" dirty="0">
              <a:latin typeface="Garamond" panose="02020404030301010803" pitchFamily="18" charset="0"/>
            </a:endParaRPr>
          </a:p>
        </p:txBody>
      </p:sp>
      <p:sp>
        <p:nvSpPr>
          <p:cNvPr id="4" name="CuadroTexto 3"/>
          <p:cNvSpPr txBox="1"/>
          <p:nvPr/>
        </p:nvSpPr>
        <p:spPr>
          <a:xfrm>
            <a:off x="349044" y="3361050"/>
            <a:ext cx="3511099" cy="523220"/>
          </a:xfrm>
          <a:prstGeom prst="rect">
            <a:avLst/>
          </a:prstGeom>
          <a:noFill/>
        </p:spPr>
        <p:txBody>
          <a:bodyPr wrap="square" rtlCol="0">
            <a:spAutoFit/>
          </a:bodyPr>
          <a:lstStyle/>
          <a:p>
            <a:r>
              <a:rPr lang="es-AR" sz="2800" b="1" dirty="0">
                <a:latin typeface="Garamond" panose="02020404030301010803" pitchFamily="18" charset="0"/>
              </a:rPr>
              <a:t>Judiciales</a:t>
            </a:r>
            <a:endParaRPr lang="es-ES" sz="2800" b="1" dirty="0">
              <a:latin typeface="Garamond" panose="02020404030301010803" pitchFamily="18" charset="0"/>
            </a:endParaRPr>
          </a:p>
        </p:txBody>
      </p:sp>
      <p:sp>
        <p:nvSpPr>
          <p:cNvPr id="5" name="CuadroTexto 4"/>
          <p:cNvSpPr txBox="1"/>
          <p:nvPr/>
        </p:nvSpPr>
        <p:spPr>
          <a:xfrm>
            <a:off x="349044" y="1331002"/>
            <a:ext cx="3131656" cy="954107"/>
          </a:xfrm>
          <a:prstGeom prst="rect">
            <a:avLst/>
          </a:prstGeom>
          <a:noFill/>
        </p:spPr>
        <p:txBody>
          <a:bodyPr wrap="square" rtlCol="0">
            <a:spAutoFit/>
          </a:bodyPr>
          <a:lstStyle/>
          <a:p>
            <a:r>
              <a:rPr lang="es-AR" sz="2800" b="1" dirty="0">
                <a:latin typeface="Garamond" panose="02020404030301010803" pitchFamily="18" charset="0"/>
              </a:rPr>
              <a:t>Constitucionales – legales/</a:t>
            </a:r>
            <a:r>
              <a:rPr lang="es-AR" sz="2800" b="1" dirty="0" err="1">
                <a:latin typeface="Garamond" panose="02020404030301010803" pitchFamily="18" charset="0"/>
              </a:rPr>
              <a:t>adm</a:t>
            </a:r>
            <a:r>
              <a:rPr lang="es-AR" sz="2800" b="1" dirty="0">
                <a:latin typeface="Garamond" panose="02020404030301010803" pitchFamily="18" charset="0"/>
              </a:rPr>
              <a:t>.</a:t>
            </a:r>
            <a:endParaRPr lang="es-ES" sz="2800" b="1" dirty="0">
              <a:latin typeface="Garamond" panose="02020404030301010803" pitchFamily="18" charset="0"/>
            </a:endParaRPr>
          </a:p>
        </p:txBody>
      </p:sp>
      <p:sp>
        <p:nvSpPr>
          <p:cNvPr id="6" name="CuadroTexto 5"/>
          <p:cNvSpPr txBox="1"/>
          <p:nvPr/>
        </p:nvSpPr>
        <p:spPr>
          <a:xfrm>
            <a:off x="2702382" y="318318"/>
            <a:ext cx="7051709" cy="523220"/>
          </a:xfrm>
          <a:prstGeom prst="rect">
            <a:avLst/>
          </a:prstGeom>
          <a:noFill/>
        </p:spPr>
        <p:txBody>
          <a:bodyPr wrap="square" rtlCol="0">
            <a:spAutoFit/>
          </a:bodyPr>
          <a:lstStyle/>
          <a:p>
            <a:r>
              <a:rPr lang="es-AR" sz="2800" b="1" dirty="0">
                <a:latin typeface="Garamond" panose="02020404030301010803" pitchFamily="18" charset="0"/>
              </a:rPr>
              <a:t>Cuáles son las bases de esta regulación? </a:t>
            </a:r>
          </a:p>
        </p:txBody>
      </p:sp>
      <p:sp>
        <p:nvSpPr>
          <p:cNvPr id="7" name="CuadroTexto 6"/>
          <p:cNvSpPr txBox="1"/>
          <p:nvPr/>
        </p:nvSpPr>
        <p:spPr>
          <a:xfrm>
            <a:off x="3845472" y="1160567"/>
            <a:ext cx="7626847" cy="1200329"/>
          </a:xfrm>
          <a:prstGeom prst="rect">
            <a:avLst/>
          </a:prstGeom>
          <a:noFill/>
        </p:spPr>
        <p:txBody>
          <a:bodyPr wrap="square" rtlCol="0">
            <a:spAutoFit/>
          </a:bodyPr>
          <a:lstStyle/>
          <a:p>
            <a:r>
              <a:rPr lang="es-AR" sz="1800" dirty="0">
                <a:latin typeface="Garamond" panose="02020404030301010803" pitchFamily="18" charset="0"/>
              </a:rPr>
              <a:t>Acceso a vivienda digna (CN -14bis)</a:t>
            </a:r>
          </a:p>
          <a:p>
            <a:r>
              <a:rPr lang="es-AR" sz="1800" dirty="0">
                <a:latin typeface="Garamond" panose="02020404030301010803" pitchFamily="18" charset="0"/>
              </a:rPr>
              <a:t>TIDH : PIDESC/ OG4 y 7: vivienda adecuada. Informe Relator (2007)</a:t>
            </a:r>
          </a:p>
          <a:p>
            <a:r>
              <a:rPr lang="es-AR" sz="1800" dirty="0">
                <a:latin typeface="Garamond" panose="02020404030301010803" pitchFamily="18" charset="0"/>
              </a:rPr>
              <a:t>Protocolo de relocalizaciones Provincia (Res. 22/16 de </a:t>
            </a:r>
            <a:r>
              <a:rPr lang="es-AR" sz="1800" dirty="0" err="1">
                <a:latin typeface="Garamond" panose="02020404030301010803" pitchFamily="18" charset="0"/>
              </a:rPr>
              <a:t>SSTUyV</a:t>
            </a:r>
            <a:r>
              <a:rPr lang="es-AR" sz="1800" dirty="0">
                <a:latin typeface="Garamond" panose="02020404030301010803" pitchFamily="18" charset="0"/>
              </a:rPr>
              <a:t>)</a:t>
            </a:r>
          </a:p>
          <a:p>
            <a:r>
              <a:rPr lang="es-AR" sz="1800" dirty="0">
                <a:latin typeface="Garamond" panose="02020404030301010803" pitchFamily="18" charset="0"/>
              </a:rPr>
              <a:t>Protocolo del IVC (3602/IVC/15)</a:t>
            </a:r>
            <a:endParaRPr lang="es-ES" sz="1800" dirty="0">
              <a:latin typeface="Garamond" panose="02020404030301010803" pitchFamily="18" charset="0"/>
            </a:endParaRPr>
          </a:p>
        </p:txBody>
      </p:sp>
      <p:sp>
        <p:nvSpPr>
          <p:cNvPr id="8" name="CuadroTexto 7"/>
          <p:cNvSpPr txBox="1"/>
          <p:nvPr/>
        </p:nvSpPr>
        <p:spPr>
          <a:xfrm>
            <a:off x="3845471" y="2475734"/>
            <a:ext cx="7973907" cy="2308324"/>
          </a:xfrm>
          <a:prstGeom prst="rect">
            <a:avLst/>
          </a:prstGeom>
          <a:noFill/>
        </p:spPr>
        <p:txBody>
          <a:bodyPr wrap="square" rtlCol="0">
            <a:spAutoFit/>
          </a:bodyPr>
          <a:lstStyle/>
          <a:p>
            <a:r>
              <a:rPr lang="es-AR" sz="1800" dirty="0">
                <a:latin typeface="Garamond" panose="02020404030301010803" pitchFamily="18" charset="0"/>
              </a:rPr>
              <a:t>Objetivo PISA: mejorar calidad de vida población</a:t>
            </a:r>
          </a:p>
          <a:p>
            <a:r>
              <a:rPr lang="es-AR" sz="1800" dirty="0">
                <a:latin typeface="Garamond" panose="02020404030301010803" pitchFamily="18" charset="0"/>
              </a:rPr>
              <a:t>Población en riesgo ( determinar y énfasis)</a:t>
            </a:r>
          </a:p>
          <a:p>
            <a:r>
              <a:rPr lang="es-AR" sz="1800" dirty="0">
                <a:latin typeface="Garamond" panose="02020404030301010803" pitchFamily="18" charset="0"/>
              </a:rPr>
              <a:t>Trabajos de concientización y sensibilización en villas y asentamientos</a:t>
            </a:r>
          </a:p>
          <a:p>
            <a:r>
              <a:rPr lang="es-AR" sz="1800" dirty="0">
                <a:latin typeface="Garamond" panose="02020404030301010803" pitchFamily="18" charset="0"/>
              </a:rPr>
              <a:t>Derecho de participación e información</a:t>
            </a:r>
          </a:p>
          <a:p>
            <a:r>
              <a:rPr lang="es-AR" sz="1800" dirty="0">
                <a:latin typeface="Garamond" panose="02020404030301010803" pitchFamily="18" charset="0"/>
              </a:rPr>
              <a:t>Principios básicos de relocalizaciones</a:t>
            </a:r>
          </a:p>
          <a:p>
            <a:r>
              <a:rPr lang="es-AR" sz="1800" dirty="0">
                <a:latin typeface="Garamond" panose="02020404030301010803" pitchFamily="18" charset="0"/>
              </a:rPr>
              <a:t>Mesas de trabajo</a:t>
            </a:r>
          </a:p>
          <a:p>
            <a:r>
              <a:rPr lang="es-AR" sz="1800" dirty="0">
                <a:latin typeface="Garamond" panose="02020404030301010803" pitchFamily="18" charset="0"/>
              </a:rPr>
              <a:t>Garantizar servicios básicos.</a:t>
            </a:r>
          </a:p>
          <a:p>
            <a:r>
              <a:rPr lang="es-AR" sz="1800" dirty="0">
                <a:latin typeface="Garamond" panose="02020404030301010803" pitchFamily="18" charset="0"/>
              </a:rPr>
              <a:t>Enfoque de derechos (Cuerpo Colegiado)</a:t>
            </a:r>
            <a:endParaRPr lang="es-ES" sz="1800" dirty="0">
              <a:latin typeface="Garamond" panose="02020404030301010803" pitchFamily="18" charset="0"/>
            </a:endParaRPr>
          </a:p>
        </p:txBody>
      </p:sp>
      <p:sp>
        <p:nvSpPr>
          <p:cNvPr id="9" name="CuadroTexto 8"/>
          <p:cNvSpPr txBox="1"/>
          <p:nvPr/>
        </p:nvSpPr>
        <p:spPr>
          <a:xfrm>
            <a:off x="3845470" y="4942796"/>
            <a:ext cx="7973907" cy="1477328"/>
          </a:xfrm>
          <a:prstGeom prst="rect">
            <a:avLst/>
          </a:prstGeom>
          <a:noFill/>
        </p:spPr>
        <p:txBody>
          <a:bodyPr wrap="square" rtlCol="0">
            <a:spAutoFit/>
          </a:bodyPr>
          <a:lstStyle/>
          <a:p>
            <a:r>
              <a:rPr lang="es-AR" sz="1800" dirty="0">
                <a:latin typeface="Garamond" panose="02020404030301010803" pitchFamily="18" charset="0"/>
              </a:rPr>
              <a:t>PISA: villas y asentimientos: mejorar situación urbano habitacional/dar solución a la situación de precariedad habitacional: vivienda + servicios + bienes</a:t>
            </a:r>
          </a:p>
          <a:p>
            <a:pPr marL="285750" indent="-285750">
              <a:buFont typeface="Arial" panose="020B0604020202020204" pitchFamily="34" charset="0"/>
              <a:buChar char="•"/>
            </a:pPr>
            <a:r>
              <a:rPr lang="es-AR" sz="1800" dirty="0">
                <a:latin typeface="Garamond" panose="02020404030301010803" pitchFamily="18" charset="0"/>
              </a:rPr>
              <a:t>Plan de soluciones habitacionales</a:t>
            </a:r>
          </a:p>
          <a:p>
            <a:pPr marL="285750" indent="-285750">
              <a:buFont typeface="Arial" panose="020B0604020202020204" pitchFamily="34" charset="0"/>
              <a:buChar char="•"/>
            </a:pPr>
            <a:r>
              <a:rPr lang="es-AR" sz="1800" dirty="0">
                <a:latin typeface="Garamond" panose="02020404030301010803" pitchFamily="18" charset="0"/>
              </a:rPr>
              <a:t>Abordaje social de relocalizaciones</a:t>
            </a:r>
          </a:p>
          <a:p>
            <a:pPr marL="285750" indent="-285750">
              <a:buFont typeface="Arial" panose="020B0604020202020204" pitchFamily="34" charset="0"/>
              <a:buChar char="•"/>
            </a:pPr>
            <a:r>
              <a:rPr lang="es-AR" sz="1800" dirty="0">
                <a:latin typeface="Garamond" panose="02020404030301010803" pitchFamily="18" charset="0"/>
              </a:rPr>
              <a:t>Plan de contingencia</a:t>
            </a:r>
            <a:endParaRPr lang="es-ES" sz="1800" dirty="0">
              <a:latin typeface="Garamond" panose="02020404030301010803" pitchFamily="18" charset="0"/>
            </a:endParaRPr>
          </a:p>
        </p:txBody>
      </p:sp>
      <p:sp>
        <p:nvSpPr>
          <p:cNvPr id="10" name="Shape 409"/>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11" name="Shape 408"/>
          <p:cNvSpPr/>
          <p:nvPr/>
        </p:nvSpPr>
        <p:spPr>
          <a:xfrm>
            <a:off x="0" y="6748502"/>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Garamond"/>
              <a:cs typeface="Garamond"/>
              <a:sym typeface="Garamond"/>
            </a:endParaRPr>
          </a:p>
        </p:txBody>
      </p:sp>
    </p:spTree>
    <p:extLst>
      <p:ext uri="{BB962C8B-B14F-4D97-AF65-F5344CB8AC3E}">
        <p14:creationId xmlns:p14="http://schemas.microsoft.com/office/powerpoint/2010/main" val="32350209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p:nvPr/>
        </p:nvSpPr>
        <p:spPr>
          <a:xfrm>
            <a:off x="0" y="6696075"/>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437" name="Shape 437"/>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438" name="Shape 438"/>
          <p:cNvSpPr/>
          <p:nvPr/>
        </p:nvSpPr>
        <p:spPr>
          <a:xfrm>
            <a:off x="194918" y="1532698"/>
            <a:ext cx="5427960" cy="4380830"/>
          </a:xfrm>
          <a:prstGeom prst="rect">
            <a:avLst/>
          </a:prstGeom>
          <a:noFill/>
          <a:ln>
            <a:noFill/>
          </a:ln>
        </p:spPr>
        <p:txBody>
          <a:bodyPr spcFirstLastPara="1" wrap="square" lIns="91425" tIns="45700" rIns="91425" bIns="45700" anchor="t" anchorCtr="0">
            <a:noAutofit/>
          </a:bodyPr>
          <a:lstStyle/>
          <a:p>
            <a:pPr marL="457200" marR="0" lvl="0" indent="-431800" algn="just" rtl="0">
              <a:spcBef>
                <a:spcPts val="0"/>
              </a:spcBef>
              <a:spcAft>
                <a:spcPts val="0"/>
              </a:spcAft>
              <a:buClr>
                <a:schemeClr val="dk1"/>
              </a:buClr>
              <a:buSzPts val="2400"/>
              <a:buFont typeface="Calibri"/>
              <a:buAutoNum type="arabicPeriod"/>
            </a:pPr>
            <a:r>
              <a:rPr lang="es-MX" sz="2000" dirty="0">
                <a:solidFill>
                  <a:schemeClr val="tx1"/>
                </a:solidFill>
                <a:highlight>
                  <a:srgbClr val="FFFFFF"/>
                </a:highlight>
                <a:latin typeface="Garamond" panose="02020404030301010803" pitchFamily="18" charset="0"/>
                <a:ea typeface="Garamond"/>
                <a:cs typeface="Garamond"/>
                <a:sym typeface="Garamond"/>
              </a:rPr>
              <a:t>Generalidades</a:t>
            </a:r>
            <a:endParaRPr sz="2000" dirty="0">
              <a:solidFill>
                <a:schemeClr val="tx1"/>
              </a:solidFill>
              <a:latin typeface="Garamond" panose="02020404030301010803" pitchFamily="18" charset="0"/>
            </a:endParaRPr>
          </a:p>
          <a:p>
            <a:pPr marL="457200" marR="0" lvl="0" indent="-431800" algn="just" rtl="0">
              <a:spcBef>
                <a:spcPts val="0"/>
              </a:spcBef>
              <a:spcAft>
                <a:spcPts val="0"/>
              </a:spcAft>
              <a:buClr>
                <a:schemeClr val="dk1"/>
              </a:buClr>
              <a:buSzPts val="2400"/>
              <a:buFont typeface="Calibri"/>
              <a:buAutoNum type="arabicPeriod"/>
            </a:pPr>
            <a:r>
              <a:rPr lang="es-MX" sz="2000" b="1" dirty="0">
                <a:solidFill>
                  <a:schemeClr val="tx1"/>
                </a:solidFill>
                <a:highlight>
                  <a:srgbClr val="FFFFFF"/>
                </a:highlight>
                <a:latin typeface="Garamond" panose="02020404030301010803" pitchFamily="18" charset="0"/>
                <a:ea typeface="Garamond"/>
                <a:cs typeface="Garamond"/>
                <a:sym typeface="Garamond"/>
              </a:rPr>
              <a:t>Lineamientos y principios rectores</a:t>
            </a:r>
            <a:endParaRPr sz="2000" b="1" dirty="0">
              <a:solidFill>
                <a:schemeClr val="tx1"/>
              </a:solidFill>
              <a:latin typeface="Garamond" panose="02020404030301010803" pitchFamily="18" charset="0"/>
            </a:endParaRPr>
          </a:p>
          <a:p>
            <a:pPr marL="457200" marR="0" lvl="0" indent="-431800" algn="just" rtl="0">
              <a:spcBef>
                <a:spcPts val="0"/>
              </a:spcBef>
              <a:spcAft>
                <a:spcPts val="0"/>
              </a:spcAft>
              <a:buClr>
                <a:schemeClr val="dk1"/>
              </a:buClr>
              <a:buSzPts val="2400"/>
              <a:buFont typeface="Calibri"/>
              <a:buAutoNum type="arabicPeriod"/>
            </a:pPr>
            <a:r>
              <a:rPr lang="es-MX" sz="2000" dirty="0">
                <a:solidFill>
                  <a:schemeClr val="accent6">
                    <a:lumMod val="75000"/>
                  </a:schemeClr>
                </a:solidFill>
                <a:highlight>
                  <a:srgbClr val="FFFFFF"/>
                </a:highlight>
                <a:latin typeface="Garamond" panose="02020404030301010803" pitchFamily="18" charset="0"/>
                <a:ea typeface="Garamond"/>
                <a:cs typeface="Garamond"/>
                <a:sym typeface="Garamond"/>
              </a:rPr>
              <a:t>Componentes de la planificación integral</a:t>
            </a:r>
            <a:endParaRPr sz="2000" dirty="0">
              <a:solidFill>
                <a:schemeClr val="accent6">
                  <a:lumMod val="75000"/>
                </a:schemeClr>
              </a:solidFill>
              <a:latin typeface="Garamond" panose="02020404030301010803" pitchFamily="18" charset="0"/>
            </a:endParaRPr>
          </a:p>
          <a:p>
            <a:pPr marL="457200" marR="0" lvl="0" indent="-431800" algn="just" rtl="0">
              <a:spcBef>
                <a:spcPts val="0"/>
              </a:spcBef>
              <a:spcAft>
                <a:spcPts val="0"/>
              </a:spcAft>
              <a:buClr>
                <a:schemeClr val="dk1"/>
              </a:buClr>
              <a:buSzPts val="2400"/>
              <a:buFont typeface="Calibri"/>
              <a:buAutoNum type="arabicPeriod"/>
            </a:pPr>
            <a:r>
              <a:rPr lang="es-MX" sz="2000" dirty="0">
                <a:solidFill>
                  <a:schemeClr val="accent6">
                    <a:lumMod val="75000"/>
                  </a:schemeClr>
                </a:solidFill>
                <a:highlight>
                  <a:srgbClr val="FFFFFF"/>
                </a:highlight>
                <a:latin typeface="Garamond" panose="02020404030301010803" pitchFamily="18" charset="0"/>
                <a:ea typeface="Garamond"/>
                <a:cs typeface="Garamond"/>
                <a:sym typeface="Garamond"/>
              </a:rPr>
              <a:t>Abordaje social y técnico a implementar en cada etapa del proceso de intervención</a:t>
            </a:r>
            <a:endParaRPr sz="2000" dirty="0">
              <a:solidFill>
                <a:schemeClr val="accent6">
                  <a:lumMod val="75000"/>
                </a:schemeClr>
              </a:solidFill>
              <a:latin typeface="Garamond" panose="02020404030301010803" pitchFamily="18" charset="0"/>
            </a:endParaRPr>
          </a:p>
          <a:p>
            <a:pPr marL="457200" marR="0" lvl="0" indent="-431800" algn="just" rtl="0">
              <a:spcBef>
                <a:spcPts val="0"/>
              </a:spcBef>
              <a:spcAft>
                <a:spcPts val="0"/>
              </a:spcAft>
              <a:buClr>
                <a:schemeClr val="dk1"/>
              </a:buClr>
              <a:buSzPts val="2400"/>
              <a:buFont typeface="Calibri"/>
              <a:buAutoNum type="arabicPeriod"/>
            </a:pPr>
            <a:r>
              <a:rPr lang="es-MX" sz="2000" dirty="0">
                <a:solidFill>
                  <a:srgbClr val="0070C0"/>
                </a:solidFill>
                <a:highlight>
                  <a:srgbClr val="FFFFFF"/>
                </a:highlight>
                <a:latin typeface="Garamond" panose="02020404030301010803" pitchFamily="18" charset="0"/>
                <a:ea typeface="Garamond"/>
                <a:cs typeface="Garamond"/>
                <a:sym typeface="Garamond"/>
              </a:rPr>
              <a:t>Estándares mínimos de los proyectos de vivienda adecuada, infraestructura y hábitat</a:t>
            </a:r>
            <a:endParaRPr sz="2000" dirty="0">
              <a:solidFill>
                <a:srgbClr val="0070C0"/>
              </a:solidFill>
              <a:latin typeface="Garamond" panose="02020404030301010803" pitchFamily="18" charset="0"/>
            </a:endParaRPr>
          </a:p>
          <a:p>
            <a:pPr marL="457200" marR="0" lvl="0" indent="-431800" algn="just" rtl="0">
              <a:spcBef>
                <a:spcPts val="0"/>
              </a:spcBef>
              <a:spcAft>
                <a:spcPts val="0"/>
              </a:spcAft>
              <a:buClr>
                <a:schemeClr val="dk1"/>
              </a:buClr>
              <a:buSzPts val="2400"/>
              <a:buFont typeface="Calibri"/>
              <a:buAutoNum type="arabicPeriod"/>
            </a:pPr>
            <a:r>
              <a:rPr lang="es-MX" sz="2000" dirty="0">
                <a:solidFill>
                  <a:srgbClr val="7030A0"/>
                </a:solidFill>
                <a:highlight>
                  <a:srgbClr val="FFFFFF"/>
                </a:highlight>
                <a:latin typeface="Garamond" panose="02020404030301010803" pitchFamily="18" charset="0"/>
                <a:ea typeface="Garamond"/>
                <a:cs typeface="Garamond"/>
                <a:sym typeface="Garamond"/>
              </a:rPr>
              <a:t>Mesas de trabajo</a:t>
            </a:r>
            <a:endParaRPr sz="2000" dirty="0">
              <a:solidFill>
                <a:srgbClr val="7030A0"/>
              </a:solidFill>
              <a:latin typeface="Garamond" panose="02020404030301010803" pitchFamily="18" charset="0"/>
            </a:endParaRPr>
          </a:p>
          <a:p>
            <a:pPr marL="457200" marR="0" lvl="0" indent="-431800" algn="just" rtl="0">
              <a:spcBef>
                <a:spcPts val="0"/>
              </a:spcBef>
              <a:spcAft>
                <a:spcPts val="0"/>
              </a:spcAft>
              <a:buClr>
                <a:schemeClr val="dk1"/>
              </a:buClr>
              <a:buSzPts val="2400"/>
              <a:buFont typeface="Calibri"/>
              <a:buAutoNum type="arabicPeriod"/>
            </a:pPr>
            <a:r>
              <a:rPr lang="es-MX" sz="2000" dirty="0">
                <a:solidFill>
                  <a:srgbClr val="FF0000"/>
                </a:solidFill>
                <a:highlight>
                  <a:srgbClr val="FFFFFF"/>
                </a:highlight>
                <a:latin typeface="Garamond" panose="02020404030301010803" pitchFamily="18" charset="0"/>
                <a:ea typeface="Garamond"/>
                <a:cs typeface="Garamond"/>
                <a:sym typeface="Garamond"/>
              </a:rPr>
              <a:t>Operatoria de adjudicación de viviendas en procesos de relocalización</a:t>
            </a:r>
            <a:endParaRPr sz="2000" dirty="0">
              <a:solidFill>
                <a:srgbClr val="FF0000"/>
              </a:solidFill>
              <a:latin typeface="Garamond" panose="02020404030301010803" pitchFamily="18" charset="0"/>
            </a:endParaRPr>
          </a:p>
          <a:p>
            <a:pPr marL="457200" marR="0" lvl="0" indent="-431800" algn="just" rtl="0">
              <a:spcBef>
                <a:spcPts val="0"/>
              </a:spcBef>
              <a:spcAft>
                <a:spcPts val="0"/>
              </a:spcAft>
              <a:buClr>
                <a:schemeClr val="dk1"/>
              </a:buClr>
              <a:buSzPts val="2400"/>
              <a:buFont typeface="Calibri"/>
              <a:buAutoNum type="arabicPeriod"/>
            </a:pPr>
            <a:r>
              <a:rPr lang="es-MX" sz="2000" dirty="0">
                <a:solidFill>
                  <a:schemeClr val="dk1"/>
                </a:solidFill>
                <a:highlight>
                  <a:srgbClr val="FFFFFF"/>
                </a:highlight>
                <a:latin typeface="Garamond" panose="02020404030301010803" pitchFamily="18" charset="0"/>
                <a:ea typeface="Garamond"/>
                <a:cs typeface="Garamond"/>
                <a:sym typeface="Garamond"/>
              </a:rPr>
              <a:t>Implementación institucional</a:t>
            </a:r>
            <a:endParaRPr sz="2000" dirty="0">
              <a:solidFill>
                <a:schemeClr val="dk1"/>
              </a:solidFill>
              <a:latin typeface="Garamond" panose="02020404030301010803" pitchFamily="18" charset="0"/>
              <a:ea typeface="Garamond"/>
              <a:cs typeface="Garamond"/>
              <a:sym typeface="Garamond"/>
            </a:endParaRPr>
          </a:p>
        </p:txBody>
      </p:sp>
      <p:sp>
        <p:nvSpPr>
          <p:cNvPr id="5" name="CuadroTexto 4"/>
          <p:cNvSpPr txBox="1"/>
          <p:nvPr/>
        </p:nvSpPr>
        <p:spPr>
          <a:xfrm>
            <a:off x="2702382" y="318318"/>
            <a:ext cx="7051709" cy="523220"/>
          </a:xfrm>
          <a:prstGeom prst="rect">
            <a:avLst/>
          </a:prstGeom>
          <a:noFill/>
        </p:spPr>
        <p:txBody>
          <a:bodyPr wrap="square" rtlCol="0">
            <a:spAutoFit/>
          </a:bodyPr>
          <a:lstStyle/>
          <a:p>
            <a:r>
              <a:rPr lang="es-AR" sz="2800" b="1" dirty="0">
                <a:latin typeface="Garamond" panose="02020404030301010803" pitchFamily="18" charset="0"/>
              </a:rPr>
              <a:t>Cuál es el contenido de esta regulación? </a:t>
            </a:r>
          </a:p>
        </p:txBody>
      </p:sp>
      <p:sp>
        <p:nvSpPr>
          <p:cNvPr id="2" name="CuadroTexto 1"/>
          <p:cNvSpPr txBox="1"/>
          <p:nvPr/>
        </p:nvSpPr>
        <p:spPr>
          <a:xfrm>
            <a:off x="6710148" y="1080164"/>
            <a:ext cx="4999631" cy="4833364"/>
          </a:xfrm>
          <a:prstGeom prst="rect">
            <a:avLst/>
          </a:prstGeom>
          <a:noFill/>
        </p:spPr>
        <p:txBody>
          <a:bodyPr wrap="square" rtlCol="0">
            <a:spAutoFit/>
          </a:bodyPr>
          <a:lstStyle/>
          <a:p>
            <a:pPr algn="just"/>
            <a:r>
              <a:rPr lang="es-ES" sz="2000" dirty="0">
                <a:latin typeface="Garamond" panose="02020404030301010803" pitchFamily="18" charset="0"/>
              </a:rPr>
              <a:t>- Intervención territorial en función de criterios de riesgo ambiental</a:t>
            </a:r>
          </a:p>
          <a:p>
            <a:pPr algn="just"/>
            <a:r>
              <a:rPr lang="es-ES" sz="2000" dirty="0">
                <a:solidFill>
                  <a:schemeClr val="accent6">
                    <a:lumMod val="75000"/>
                  </a:schemeClr>
                </a:solidFill>
                <a:latin typeface="Garamond" panose="02020404030301010803" pitchFamily="18" charset="0"/>
              </a:rPr>
              <a:t>- Intervención integral en el territorio</a:t>
            </a:r>
          </a:p>
          <a:p>
            <a:pPr algn="just"/>
            <a:r>
              <a:rPr lang="es-ES" sz="2000" dirty="0">
                <a:latin typeface="Garamond" panose="02020404030301010803" pitchFamily="18" charset="0"/>
              </a:rPr>
              <a:t>- Relocalización de población como última alternativa</a:t>
            </a:r>
          </a:p>
          <a:p>
            <a:pPr algn="just"/>
            <a:r>
              <a:rPr lang="es-ES" sz="2000" dirty="0">
                <a:latin typeface="Garamond" panose="02020404030301010803" pitchFamily="18" charset="0"/>
              </a:rPr>
              <a:t>- </a:t>
            </a:r>
            <a:r>
              <a:rPr lang="es-ES" sz="2000" dirty="0">
                <a:solidFill>
                  <a:srgbClr val="7030A0"/>
                </a:solidFill>
                <a:latin typeface="Garamond" panose="02020404030301010803" pitchFamily="18" charset="0"/>
              </a:rPr>
              <a:t>Implementación participativa e información</a:t>
            </a:r>
          </a:p>
          <a:p>
            <a:pPr algn="just"/>
            <a:r>
              <a:rPr lang="es-ES" sz="2000" dirty="0">
                <a:latin typeface="Garamond" panose="02020404030301010803" pitchFamily="18" charset="0"/>
              </a:rPr>
              <a:t>- Abordaje de la singularidad</a:t>
            </a:r>
          </a:p>
          <a:p>
            <a:pPr algn="just"/>
            <a:r>
              <a:rPr lang="es-ES" sz="2000" dirty="0">
                <a:latin typeface="Garamond" panose="02020404030301010803" pitchFamily="18" charset="0"/>
              </a:rPr>
              <a:t>-Articulación institucional basada en un enfoque multidimensional</a:t>
            </a:r>
          </a:p>
          <a:p>
            <a:pPr algn="just"/>
            <a:r>
              <a:rPr lang="es-ES" sz="2000" dirty="0">
                <a:latin typeface="Garamond" panose="02020404030301010803" pitchFamily="18" charset="0"/>
              </a:rPr>
              <a:t>- Sustentabilidad económica de la vivienda</a:t>
            </a:r>
          </a:p>
          <a:p>
            <a:pPr algn="just"/>
            <a:r>
              <a:rPr lang="es-ES" sz="2000" dirty="0">
                <a:latin typeface="Garamond" panose="02020404030301010803" pitchFamily="18" charset="0"/>
              </a:rPr>
              <a:t>- Atención a los riesgos de empobrecimiento</a:t>
            </a:r>
          </a:p>
          <a:p>
            <a:pPr algn="just"/>
            <a:r>
              <a:rPr lang="es-ES" sz="2000" dirty="0">
                <a:latin typeface="Garamond" panose="02020404030301010803" pitchFamily="18" charset="0"/>
              </a:rPr>
              <a:t>- Protección de los grupos vulnerados</a:t>
            </a:r>
          </a:p>
          <a:p>
            <a:pPr algn="just"/>
            <a:r>
              <a:rPr lang="es-ES" sz="2000" dirty="0">
                <a:latin typeface="Garamond" panose="02020404030301010803" pitchFamily="18" charset="0"/>
              </a:rPr>
              <a:t>- Enfoque de género, derechos y diversidad</a:t>
            </a:r>
          </a:p>
          <a:p>
            <a:pPr algn="just"/>
            <a:r>
              <a:rPr lang="es-ES" sz="2000" dirty="0">
                <a:latin typeface="Garamond" panose="02020404030301010803" pitchFamily="18" charset="0"/>
              </a:rPr>
              <a:t>- </a:t>
            </a:r>
            <a:r>
              <a:rPr lang="es-ES" sz="2000" dirty="0">
                <a:solidFill>
                  <a:srgbClr val="0070C0"/>
                </a:solidFill>
                <a:latin typeface="Garamond" panose="02020404030301010803" pitchFamily="18" charset="0"/>
              </a:rPr>
              <a:t>Derecho a una vivienda adecuada</a:t>
            </a:r>
          </a:p>
          <a:p>
            <a:pPr algn="just"/>
            <a:r>
              <a:rPr lang="es-ES" sz="2000" dirty="0">
                <a:latin typeface="Garamond" panose="02020404030301010803" pitchFamily="18" charset="0"/>
              </a:rPr>
              <a:t>- </a:t>
            </a:r>
            <a:r>
              <a:rPr lang="es-ES" sz="2000" dirty="0">
                <a:solidFill>
                  <a:srgbClr val="FF0000"/>
                </a:solidFill>
                <a:latin typeface="Garamond" panose="02020404030301010803" pitchFamily="18" charset="0"/>
              </a:rPr>
              <a:t>Censo responsable</a:t>
            </a:r>
          </a:p>
        </p:txBody>
      </p:sp>
      <p:sp>
        <p:nvSpPr>
          <p:cNvPr id="3" name="Flecha derecha 2"/>
          <p:cNvSpPr/>
          <p:nvPr/>
        </p:nvSpPr>
        <p:spPr>
          <a:xfrm>
            <a:off x="5204346" y="1927695"/>
            <a:ext cx="1251045" cy="2846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Garamond" panose="02020404030301010803"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p:nvPr/>
        </p:nvSpPr>
        <p:spPr>
          <a:xfrm>
            <a:off x="0" y="6696075"/>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437" name="Shape 437"/>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Shape 438"/>
          <p:cNvSpPr/>
          <p:nvPr/>
        </p:nvSpPr>
        <p:spPr>
          <a:xfrm>
            <a:off x="887062" y="1366421"/>
            <a:ext cx="10682348" cy="4380830"/>
          </a:xfrm>
          <a:prstGeom prst="rect">
            <a:avLst/>
          </a:prstGeom>
          <a:noFill/>
          <a:ln>
            <a:noFill/>
          </a:ln>
        </p:spPr>
        <p:txBody>
          <a:bodyPr spcFirstLastPara="1" wrap="square" lIns="91425" tIns="45700" rIns="91425" bIns="45700" anchor="t" anchorCtr="0">
            <a:noAutofit/>
          </a:bodyPr>
          <a:lstStyle/>
          <a:p>
            <a:pPr marL="368300" marR="0" lvl="0" indent="-342900" algn="just" rtl="0">
              <a:spcBef>
                <a:spcPts val="0"/>
              </a:spcBef>
              <a:spcAft>
                <a:spcPts val="0"/>
              </a:spcAft>
              <a:buClr>
                <a:schemeClr val="dk1"/>
              </a:buClr>
              <a:buSzPts val="2400"/>
              <a:buFont typeface="Arial" panose="020B0604020202020204" pitchFamily="34" charset="0"/>
              <a:buChar char="•"/>
            </a:pPr>
            <a:r>
              <a:rPr lang="es-AR" sz="2400" dirty="0">
                <a:solidFill>
                  <a:schemeClr val="dk1"/>
                </a:solidFill>
                <a:latin typeface="Garamond" panose="02020404030301010803" pitchFamily="18" charset="0"/>
                <a:ea typeface="Garamond"/>
                <a:cs typeface="Garamond"/>
                <a:sym typeface="Garamond"/>
              </a:rPr>
              <a:t>Norma administrativa </a:t>
            </a:r>
          </a:p>
          <a:p>
            <a:pPr marL="368300" marR="0" lvl="0" indent="-342900" algn="just" rtl="0">
              <a:spcBef>
                <a:spcPts val="0"/>
              </a:spcBef>
              <a:spcAft>
                <a:spcPts val="0"/>
              </a:spcAft>
              <a:buClr>
                <a:schemeClr val="dk1"/>
              </a:buClr>
              <a:buSzPts val="2400"/>
              <a:buFont typeface="Arial" panose="020B0604020202020204" pitchFamily="34" charset="0"/>
              <a:buChar char="•"/>
            </a:pPr>
            <a:endParaRPr lang="es-AR" sz="2400" dirty="0">
              <a:solidFill>
                <a:schemeClr val="dk1"/>
              </a:solidFill>
              <a:latin typeface="Garamond" panose="02020404030301010803" pitchFamily="18" charset="0"/>
              <a:ea typeface="Garamond"/>
              <a:cs typeface="Garamond"/>
              <a:sym typeface="Garamond"/>
            </a:endParaRPr>
          </a:p>
          <a:p>
            <a:pPr marL="368300" lvl="0" indent="-342900" algn="just">
              <a:buClr>
                <a:schemeClr val="dk1"/>
              </a:buClr>
              <a:buSzPts val="2400"/>
              <a:buFont typeface="Arial" panose="020B0604020202020204" pitchFamily="34" charset="0"/>
              <a:buChar char="•"/>
            </a:pPr>
            <a:r>
              <a:rPr lang="es-AR" sz="2400" dirty="0">
                <a:solidFill>
                  <a:schemeClr val="dk1"/>
                </a:solidFill>
                <a:latin typeface="Garamond" panose="02020404030301010803" pitchFamily="18" charset="0"/>
                <a:ea typeface="Garamond"/>
                <a:cs typeface="Garamond"/>
                <a:sym typeface="Garamond"/>
              </a:rPr>
              <a:t>Establece </a:t>
            </a:r>
            <a:r>
              <a:rPr lang="es-MX" sz="2400" dirty="0">
                <a:solidFill>
                  <a:schemeClr val="dk1"/>
                </a:solidFill>
                <a:latin typeface="Garamond" panose="02020404030301010803" pitchFamily="18" charset="0"/>
                <a:ea typeface="Garamond"/>
                <a:cs typeface="Garamond"/>
                <a:sym typeface="Garamond"/>
              </a:rPr>
              <a:t>un </a:t>
            </a:r>
            <a:r>
              <a:rPr lang="es-MX" sz="2400" b="1" dirty="0">
                <a:solidFill>
                  <a:srgbClr val="FF0000"/>
                </a:solidFill>
                <a:latin typeface="Garamond" panose="02020404030301010803" pitchFamily="18" charset="0"/>
                <a:ea typeface="Garamond"/>
                <a:cs typeface="Garamond"/>
                <a:sym typeface="Garamond"/>
              </a:rPr>
              <a:t>conjunto de reglas, requisitos y procedimientos </a:t>
            </a:r>
            <a:r>
              <a:rPr lang="es-MX" sz="2400" dirty="0">
                <a:solidFill>
                  <a:schemeClr val="dk1"/>
                </a:solidFill>
                <a:latin typeface="Garamond" panose="02020404030301010803" pitchFamily="18" charset="0"/>
                <a:ea typeface="Garamond"/>
                <a:cs typeface="Garamond"/>
                <a:sym typeface="Garamond"/>
              </a:rPr>
              <a:t>para garantizar estrategias de abordaje social, habitacional y urbano en los proyectos de relocalización y reurbanización de villas y asentamientos en la Cuenca Matanza Riachuelo (CMR</a:t>
            </a:r>
            <a:r>
              <a:rPr lang="es-MX" sz="2400" dirty="0">
                <a:solidFill>
                  <a:schemeClr val="tx1"/>
                </a:solidFill>
                <a:latin typeface="Garamond" panose="02020404030301010803" pitchFamily="18" charset="0"/>
                <a:ea typeface="Garamond"/>
                <a:cs typeface="Garamond"/>
                <a:sym typeface="Garamond"/>
              </a:rPr>
              <a:t>)</a:t>
            </a:r>
            <a:r>
              <a:rPr lang="es-MX" sz="2400" dirty="0">
                <a:solidFill>
                  <a:srgbClr val="FF0000"/>
                </a:solidFill>
                <a:latin typeface="Garamond" panose="02020404030301010803" pitchFamily="18" charset="0"/>
                <a:ea typeface="Garamond"/>
                <a:cs typeface="Garamond"/>
                <a:sym typeface="Garamond"/>
              </a:rPr>
              <a:t> </a:t>
            </a:r>
            <a:r>
              <a:rPr lang="es-MX" sz="2400" i="1" dirty="0">
                <a:solidFill>
                  <a:schemeClr val="tx1"/>
                </a:solidFill>
                <a:latin typeface="Garamond" panose="02020404030301010803" pitchFamily="18" charset="0"/>
                <a:ea typeface="Garamond"/>
                <a:cs typeface="Garamond"/>
                <a:sym typeface="Garamond"/>
              </a:rPr>
              <a:t>(punto 1.1. Anexo)</a:t>
            </a:r>
          </a:p>
          <a:p>
            <a:pPr marL="368300" lvl="0" indent="-342900" algn="just">
              <a:buClr>
                <a:schemeClr val="dk1"/>
              </a:buClr>
              <a:buSzPts val="2400"/>
              <a:buFont typeface="Arial" panose="020B0604020202020204" pitchFamily="34" charset="0"/>
              <a:buChar char="•"/>
            </a:pPr>
            <a:endParaRPr lang="es-MX" sz="2400" i="1" dirty="0">
              <a:solidFill>
                <a:srgbClr val="FF0000"/>
              </a:solidFill>
              <a:latin typeface="Garamond" panose="02020404030301010803" pitchFamily="18" charset="0"/>
              <a:ea typeface="Garamond"/>
              <a:cs typeface="Garamond"/>
              <a:sym typeface="Garamond"/>
            </a:endParaRPr>
          </a:p>
          <a:p>
            <a:pPr marL="368300" lvl="0" indent="-342900" algn="just">
              <a:buClr>
                <a:schemeClr val="dk1"/>
              </a:buClr>
              <a:buSzPts val="2400"/>
              <a:buFont typeface="Arial" panose="020B0604020202020204" pitchFamily="34" charset="0"/>
              <a:buChar char="•"/>
            </a:pPr>
            <a:r>
              <a:rPr lang="es-ES" sz="2400" dirty="0">
                <a:solidFill>
                  <a:schemeClr val="dk1"/>
                </a:solidFill>
                <a:latin typeface="Garamond" panose="02020404030301010803" pitchFamily="18" charset="0"/>
                <a:ea typeface="Garamond"/>
                <a:cs typeface="Garamond"/>
                <a:sym typeface="Garamond"/>
              </a:rPr>
              <a:t>De </a:t>
            </a:r>
            <a:r>
              <a:rPr lang="es-ES" sz="2400" b="1" dirty="0">
                <a:solidFill>
                  <a:srgbClr val="FF0000"/>
                </a:solidFill>
                <a:latin typeface="Garamond" panose="02020404030301010803" pitchFamily="18" charset="0"/>
                <a:ea typeface="Garamond"/>
                <a:cs typeface="Garamond"/>
                <a:sym typeface="Garamond"/>
              </a:rPr>
              <a:t>presupuestos mínimos </a:t>
            </a:r>
            <a:r>
              <a:rPr lang="es-ES" sz="2400" dirty="0">
                <a:solidFill>
                  <a:schemeClr val="dk1"/>
                </a:solidFill>
                <a:latin typeface="Garamond" panose="02020404030301010803" pitchFamily="18" charset="0"/>
                <a:ea typeface="Garamond"/>
                <a:cs typeface="Garamond"/>
                <a:sym typeface="Garamond"/>
              </a:rPr>
              <a:t>que deberán ser implementados por las jurisdicciones involucradas en los procesos de relocalización y reurbanización en la CMR, pudiendo ser </a:t>
            </a:r>
            <a:r>
              <a:rPr lang="es-ES" sz="2400" dirty="0">
                <a:solidFill>
                  <a:srgbClr val="FF0000"/>
                </a:solidFill>
                <a:latin typeface="Garamond" panose="02020404030301010803" pitchFamily="18" charset="0"/>
                <a:ea typeface="Garamond"/>
                <a:cs typeface="Garamond"/>
                <a:sym typeface="Garamond"/>
              </a:rPr>
              <a:t>complementados</a:t>
            </a:r>
            <a:r>
              <a:rPr lang="es-ES" sz="2400" dirty="0">
                <a:solidFill>
                  <a:schemeClr val="dk1"/>
                </a:solidFill>
                <a:latin typeface="Garamond" panose="02020404030301010803" pitchFamily="18" charset="0"/>
                <a:ea typeface="Garamond"/>
                <a:cs typeface="Garamond"/>
                <a:sym typeface="Garamond"/>
              </a:rPr>
              <a:t> con las normas locales en la materia, en caso de ser más favorables para la población afectada </a:t>
            </a:r>
            <a:r>
              <a:rPr lang="es-ES" sz="2400" i="1" dirty="0">
                <a:solidFill>
                  <a:schemeClr val="dk1"/>
                </a:solidFill>
                <a:latin typeface="Garamond" panose="02020404030301010803" pitchFamily="18" charset="0"/>
                <a:ea typeface="Garamond"/>
                <a:cs typeface="Garamond"/>
                <a:sym typeface="Garamond"/>
              </a:rPr>
              <a:t>(punto 1.3.)</a:t>
            </a:r>
          </a:p>
          <a:p>
            <a:pPr marL="368300" lvl="0" indent="-342900" algn="just">
              <a:buClr>
                <a:schemeClr val="dk1"/>
              </a:buClr>
              <a:buSzPts val="2400"/>
              <a:buFont typeface="Arial" panose="020B0604020202020204" pitchFamily="34" charset="0"/>
              <a:buChar char="•"/>
            </a:pPr>
            <a:endParaRPr lang="es-ES" sz="2400" i="1" dirty="0">
              <a:solidFill>
                <a:schemeClr val="dk1"/>
              </a:solidFill>
              <a:latin typeface="Garamond" panose="02020404030301010803" pitchFamily="18" charset="0"/>
              <a:ea typeface="Garamond"/>
              <a:cs typeface="Garamond"/>
              <a:sym typeface="Garamond"/>
            </a:endParaRPr>
          </a:p>
          <a:p>
            <a:pPr marL="368300" lvl="0" indent="-342900" algn="just">
              <a:buClr>
                <a:schemeClr val="dk1"/>
              </a:buClr>
              <a:buSzPts val="2400"/>
              <a:buFont typeface="Arial" panose="020B0604020202020204" pitchFamily="34" charset="0"/>
              <a:buChar char="•"/>
            </a:pPr>
            <a:endParaRPr sz="2400" i="1" dirty="0">
              <a:solidFill>
                <a:schemeClr val="dk1"/>
              </a:solidFill>
              <a:latin typeface="Garamond" panose="02020404030301010803" pitchFamily="18" charset="0"/>
              <a:ea typeface="Garamond"/>
              <a:cs typeface="Garamond"/>
              <a:sym typeface="Garamond"/>
            </a:endParaRPr>
          </a:p>
        </p:txBody>
      </p:sp>
      <p:sp>
        <p:nvSpPr>
          <p:cNvPr id="5" name="CuadroTexto 4"/>
          <p:cNvSpPr txBox="1"/>
          <p:nvPr/>
        </p:nvSpPr>
        <p:spPr>
          <a:xfrm>
            <a:off x="2702382" y="318318"/>
            <a:ext cx="7051709" cy="523220"/>
          </a:xfrm>
          <a:prstGeom prst="rect">
            <a:avLst/>
          </a:prstGeom>
          <a:noFill/>
        </p:spPr>
        <p:txBody>
          <a:bodyPr wrap="square" rtlCol="0">
            <a:spAutoFit/>
          </a:bodyPr>
          <a:lstStyle/>
          <a:p>
            <a:r>
              <a:rPr lang="es-AR" sz="2800" b="1" dirty="0">
                <a:latin typeface="Garamond" panose="02020404030301010803" pitchFamily="18" charset="0"/>
              </a:rPr>
              <a:t>Qué tipo de norma aprueba ACUMAR?</a:t>
            </a:r>
          </a:p>
        </p:txBody>
      </p:sp>
    </p:spTree>
    <p:extLst>
      <p:ext uri="{BB962C8B-B14F-4D97-AF65-F5344CB8AC3E}">
        <p14:creationId xmlns:p14="http://schemas.microsoft.com/office/powerpoint/2010/main" val="34002593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p:nvPr/>
        </p:nvSpPr>
        <p:spPr>
          <a:xfrm>
            <a:off x="0" y="6696075"/>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Shape 437"/>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Shape 438"/>
          <p:cNvSpPr/>
          <p:nvPr/>
        </p:nvSpPr>
        <p:spPr>
          <a:xfrm>
            <a:off x="887062" y="1366421"/>
            <a:ext cx="10682348" cy="4380830"/>
          </a:xfrm>
          <a:prstGeom prst="rect">
            <a:avLst/>
          </a:prstGeom>
          <a:noFill/>
          <a:ln>
            <a:noFill/>
          </a:ln>
        </p:spPr>
        <p:txBody>
          <a:bodyPr spcFirstLastPara="1" wrap="square" lIns="91425" tIns="45700" rIns="91425" bIns="45700" anchor="t" anchorCtr="0">
            <a:noAutofit/>
          </a:bodyPr>
          <a:lstStyle/>
          <a:p>
            <a:pPr marL="25400" marR="0" lvl="0" algn="just" rtl="0">
              <a:spcBef>
                <a:spcPts val="0"/>
              </a:spcBef>
              <a:spcAft>
                <a:spcPts val="0"/>
              </a:spcAft>
              <a:buClr>
                <a:schemeClr val="dk1"/>
              </a:buClr>
              <a:buSzPts val="2400"/>
            </a:pPr>
            <a:endParaRPr lang="es-ES" sz="2400" i="1" dirty="0">
              <a:solidFill>
                <a:schemeClr val="dk1"/>
              </a:solidFill>
              <a:latin typeface="Garamond"/>
              <a:ea typeface="Garamond"/>
              <a:cs typeface="Garamond"/>
              <a:sym typeface="Garamond"/>
            </a:endParaRPr>
          </a:p>
          <a:p>
            <a:pPr marL="368300" lvl="0" indent="-342900" algn="just">
              <a:buClr>
                <a:schemeClr val="dk1"/>
              </a:buClr>
              <a:buSzPts val="2400"/>
              <a:buFont typeface="Arial" panose="020B0604020202020204" pitchFamily="34" charset="0"/>
              <a:buChar char="•"/>
            </a:pPr>
            <a:endParaRPr sz="2400" i="1" dirty="0">
              <a:solidFill>
                <a:schemeClr val="dk1"/>
              </a:solidFill>
              <a:latin typeface="Garamond"/>
              <a:ea typeface="Garamond"/>
              <a:cs typeface="Garamond"/>
              <a:sym typeface="Garamond"/>
            </a:endParaRPr>
          </a:p>
        </p:txBody>
      </p:sp>
      <p:sp>
        <p:nvSpPr>
          <p:cNvPr id="5" name="CuadroTexto 4"/>
          <p:cNvSpPr txBox="1"/>
          <p:nvPr/>
        </p:nvSpPr>
        <p:spPr>
          <a:xfrm>
            <a:off x="2702382" y="318318"/>
            <a:ext cx="8693499" cy="523220"/>
          </a:xfrm>
          <a:prstGeom prst="rect">
            <a:avLst/>
          </a:prstGeom>
          <a:noFill/>
        </p:spPr>
        <p:txBody>
          <a:bodyPr wrap="square" rtlCol="0">
            <a:spAutoFit/>
          </a:bodyPr>
          <a:lstStyle/>
          <a:p>
            <a:r>
              <a:rPr lang="es-AR" sz="2800" b="1" dirty="0">
                <a:latin typeface="Garamond" panose="02020404030301010803" pitchFamily="18" charset="0"/>
              </a:rPr>
              <a:t>Cuáles son las finalidades del Protocolo?</a:t>
            </a:r>
          </a:p>
        </p:txBody>
      </p:sp>
      <p:sp>
        <p:nvSpPr>
          <p:cNvPr id="3" name="CuadroTexto 2"/>
          <p:cNvSpPr txBox="1"/>
          <p:nvPr/>
        </p:nvSpPr>
        <p:spPr>
          <a:xfrm>
            <a:off x="2169994" y="1790362"/>
            <a:ext cx="7506269" cy="3539430"/>
          </a:xfrm>
          <a:prstGeom prst="rect">
            <a:avLst/>
          </a:prstGeom>
          <a:noFill/>
        </p:spPr>
        <p:txBody>
          <a:bodyPr wrap="square" rtlCol="0">
            <a:spAutoFit/>
          </a:bodyPr>
          <a:lstStyle/>
          <a:p>
            <a:pPr marL="342900" indent="-342900" algn="just">
              <a:buFont typeface="Arial" panose="020B0604020202020204" pitchFamily="34" charset="0"/>
              <a:buChar char="•"/>
            </a:pPr>
            <a:r>
              <a:rPr lang="es-ES" sz="2800" dirty="0">
                <a:solidFill>
                  <a:schemeClr val="tx1"/>
                </a:solidFill>
                <a:latin typeface="Garamond" panose="02020404030301010803" pitchFamily="18" charset="0"/>
                <a:ea typeface="Garamond"/>
                <a:cs typeface="Garamond"/>
                <a:sym typeface="Garamond"/>
              </a:rPr>
              <a:t>contribuir a dar solución a la situación de precariedad habitacional de la población afectada</a:t>
            </a:r>
          </a:p>
          <a:p>
            <a:pPr marL="342900" indent="-342900" algn="just">
              <a:buFont typeface="Arial" panose="020B0604020202020204" pitchFamily="34" charset="0"/>
              <a:buChar char="•"/>
            </a:pPr>
            <a:endParaRPr lang="es-ES" sz="2800" dirty="0">
              <a:solidFill>
                <a:schemeClr val="tx1"/>
              </a:solidFill>
              <a:latin typeface="Garamond" panose="02020404030301010803" pitchFamily="18" charset="0"/>
              <a:ea typeface="Garamond"/>
              <a:cs typeface="Garamond"/>
              <a:sym typeface="Garamond"/>
            </a:endParaRPr>
          </a:p>
          <a:p>
            <a:pPr marL="342900" indent="-342900" algn="just">
              <a:buFont typeface="Arial" panose="020B0604020202020204" pitchFamily="34" charset="0"/>
              <a:buChar char="•"/>
            </a:pPr>
            <a:r>
              <a:rPr lang="es-ES" sz="2800" dirty="0">
                <a:solidFill>
                  <a:schemeClr val="tx1"/>
                </a:solidFill>
                <a:latin typeface="Garamond" panose="02020404030301010803" pitchFamily="18" charset="0"/>
                <a:ea typeface="Garamond"/>
                <a:cs typeface="Garamond"/>
                <a:sym typeface="Garamond"/>
              </a:rPr>
              <a:t>mejorar su calidad de vida</a:t>
            </a:r>
          </a:p>
          <a:p>
            <a:pPr marL="342900" indent="-342900" algn="just">
              <a:buFont typeface="Arial" panose="020B0604020202020204" pitchFamily="34" charset="0"/>
              <a:buChar char="•"/>
            </a:pPr>
            <a:endParaRPr lang="es-ES" sz="2800" dirty="0">
              <a:solidFill>
                <a:schemeClr val="tx1"/>
              </a:solidFill>
              <a:latin typeface="Garamond" panose="02020404030301010803" pitchFamily="18" charset="0"/>
              <a:ea typeface="Garamond"/>
              <a:cs typeface="Garamond"/>
              <a:sym typeface="Garamond"/>
            </a:endParaRPr>
          </a:p>
          <a:p>
            <a:pPr marL="342900" indent="-342900" algn="just">
              <a:buFont typeface="Arial" panose="020B0604020202020204" pitchFamily="34" charset="0"/>
              <a:buChar char="•"/>
            </a:pPr>
            <a:r>
              <a:rPr lang="es-ES" sz="2800" dirty="0">
                <a:solidFill>
                  <a:schemeClr val="tx1"/>
                </a:solidFill>
                <a:latin typeface="Garamond" panose="02020404030301010803" pitchFamily="18" charset="0"/>
                <a:ea typeface="Garamond"/>
                <a:cs typeface="Garamond"/>
                <a:sym typeface="Garamond"/>
              </a:rPr>
              <a:t>asegurar la efectividad de sus derechos sociales, culturales y económicos.</a:t>
            </a:r>
            <a:endParaRPr lang="es-ES" sz="2800" dirty="0">
              <a:solidFill>
                <a:schemeClr val="tx1"/>
              </a:solidFill>
              <a:latin typeface="Garamond" panose="02020404030301010803" pitchFamily="18" charset="0"/>
            </a:endParaRPr>
          </a:p>
          <a:p>
            <a:pPr algn="just"/>
            <a:endParaRPr lang="es-ES" sz="2800" dirty="0"/>
          </a:p>
        </p:txBody>
      </p:sp>
    </p:spTree>
    <p:extLst>
      <p:ext uri="{BB962C8B-B14F-4D97-AF65-F5344CB8AC3E}">
        <p14:creationId xmlns:p14="http://schemas.microsoft.com/office/powerpoint/2010/main" val="31774180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p:nvPr/>
        </p:nvSpPr>
        <p:spPr>
          <a:xfrm>
            <a:off x="0" y="6696075"/>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Shape 437"/>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CuadroTexto 4"/>
          <p:cNvSpPr txBox="1"/>
          <p:nvPr/>
        </p:nvSpPr>
        <p:spPr>
          <a:xfrm>
            <a:off x="2661441" y="440609"/>
            <a:ext cx="8693499" cy="523220"/>
          </a:xfrm>
          <a:prstGeom prst="rect">
            <a:avLst/>
          </a:prstGeom>
          <a:noFill/>
        </p:spPr>
        <p:txBody>
          <a:bodyPr wrap="square" rtlCol="0">
            <a:spAutoFit/>
          </a:bodyPr>
          <a:lstStyle/>
          <a:p>
            <a:r>
              <a:rPr lang="es-AR" sz="2800" b="1" dirty="0">
                <a:latin typeface="Garamond" panose="02020404030301010803" pitchFamily="18" charset="0"/>
              </a:rPr>
              <a:t>Cuál es el ámbito de aplicación del Protocolo?</a:t>
            </a:r>
          </a:p>
        </p:txBody>
      </p:sp>
      <p:sp>
        <p:nvSpPr>
          <p:cNvPr id="2" name="CuadroTexto 1"/>
          <p:cNvSpPr txBox="1"/>
          <p:nvPr/>
        </p:nvSpPr>
        <p:spPr>
          <a:xfrm>
            <a:off x="89531" y="1486846"/>
            <a:ext cx="5847973" cy="1815882"/>
          </a:xfrm>
          <a:prstGeom prst="rect">
            <a:avLst/>
          </a:prstGeom>
          <a:noFill/>
        </p:spPr>
        <p:txBody>
          <a:bodyPr wrap="square" rtlCol="0">
            <a:spAutoFit/>
          </a:bodyPr>
          <a:lstStyle/>
          <a:p>
            <a:pPr algn="ctr"/>
            <a:r>
              <a:rPr lang="es-MX" sz="2800" dirty="0">
                <a:solidFill>
                  <a:schemeClr val="dk1"/>
                </a:solidFill>
                <a:latin typeface="Garamond"/>
                <a:ea typeface="Garamond"/>
                <a:cs typeface="Garamond"/>
                <a:sym typeface="Garamond"/>
              </a:rPr>
              <a:t>Todos los </a:t>
            </a:r>
            <a:r>
              <a:rPr lang="es-MX" sz="2800" dirty="0">
                <a:solidFill>
                  <a:srgbClr val="002060"/>
                </a:solidFill>
                <a:latin typeface="Garamond"/>
                <a:ea typeface="Garamond"/>
                <a:cs typeface="Garamond"/>
                <a:sym typeface="Garamond"/>
              </a:rPr>
              <a:t>procesos </a:t>
            </a:r>
            <a:r>
              <a:rPr lang="es-MX" sz="2800" dirty="0" smtClean="0">
                <a:solidFill>
                  <a:srgbClr val="002060"/>
                </a:solidFill>
                <a:latin typeface="Garamond"/>
                <a:ea typeface="Garamond"/>
                <a:cs typeface="Garamond"/>
                <a:sym typeface="Garamond"/>
              </a:rPr>
              <a:t>de</a:t>
            </a:r>
          </a:p>
          <a:p>
            <a:pPr algn="ctr"/>
            <a:r>
              <a:rPr lang="es-MX" sz="2800" b="1" dirty="0" smtClean="0">
                <a:solidFill>
                  <a:srgbClr val="0070C0"/>
                </a:solidFill>
                <a:latin typeface="Garamond"/>
                <a:ea typeface="Garamond"/>
                <a:cs typeface="Garamond"/>
                <a:sym typeface="Garamond"/>
              </a:rPr>
              <a:t> </a:t>
            </a:r>
            <a:r>
              <a:rPr lang="es-MX" sz="2800" b="1" dirty="0">
                <a:solidFill>
                  <a:srgbClr val="0070C0"/>
                </a:solidFill>
                <a:latin typeface="Garamond"/>
                <a:ea typeface="Garamond"/>
                <a:cs typeface="Garamond"/>
                <a:sym typeface="Garamond"/>
              </a:rPr>
              <a:t>relocalización </a:t>
            </a:r>
            <a:r>
              <a:rPr lang="es-MX" sz="2800" b="1" dirty="0">
                <a:solidFill>
                  <a:srgbClr val="FF0000"/>
                </a:solidFill>
                <a:latin typeface="Garamond"/>
                <a:ea typeface="Garamond"/>
                <a:cs typeface="Garamond"/>
                <a:sym typeface="Garamond"/>
              </a:rPr>
              <a:t>y </a:t>
            </a:r>
            <a:endParaRPr lang="es-MX" sz="2800" b="1" dirty="0" smtClean="0">
              <a:solidFill>
                <a:srgbClr val="FF0000"/>
              </a:solidFill>
              <a:latin typeface="Garamond"/>
              <a:ea typeface="Garamond"/>
              <a:cs typeface="Garamond"/>
              <a:sym typeface="Garamond"/>
            </a:endParaRPr>
          </a:p>
          <a:p>
            <a:pPr algn="ctr"/>
            <a:r>
              <a:rPr lang="es-MX" sz="2800" b="1" dirty="0" smtClean="0">
                <a:solidFill>
                  <a:srgbClr val="00B050"/>
                </a:solidFill>
                <a:latin typeface="Garamond"/>
                <a:ea typeface="Garamond"/>
                <a:cs typeface="Garamond"/>
                <a:sym typeface="Garamond"/>
              </a:rPr>
              <a:t>reurbanización </a:t>
            </a:r>
          </a:p>
          <a:p>
            <a:pPr algn="ctr"/>
            <a:r>
              <a:rPr lang="es-MX" sz="2800" b="1" dirty="0" smtClean="0">
                <a:solidFill>
                  <a:srgbClr val="FF0000"/>
                </a:solidFill>
                <a:latin typeface="Garamond"/>
                <a:ea typeface="Garamond"/>
                <a:cs typeface="Garamond"/>
                <a:sym typeface="Garamond"/>
              </a:rPr>
              <a:t>de </a:t>
            </a:r>
            <a:r>
              <a:rPr lang="es-MX" sz="2800" b="1" dirty="0">
                <a:solidFill>
                  <a:srgbClr val="FF0000"/>
                </a:solidFill>
                <a:latin typeface="Garamond"/>
                <a:ea typeface="Garamond"/>
                <a:cs typeface="Garamond"/>
                <a:sym typeface="Garamond"/>
              </a:rPr>
              <a:t>villas y asentamientos precarios</a:t>
            </a:r>
            <a:endParaRPr lang="es-ES" sz="2800" dirty="0"/>
          </a:p>
        </p:txBody>
      </p:sp>
      <p:sp>
        <p:nvSpPr>
          <p:cNvPr id="6" name="CuadroTexto 5"/>
          <p:cNvSpPr txBox="1"/>
          <p:nvPr/>
        </p:nvSpPr>
        <p:spPr>
          <a:xfrm>
            <a:off x="857025" y="4293148"/>
            <a:ext cx="1487481" cy="1569660"/>
          </a:xfrm>
          <a:prstGeom prst="rect">
            <a:avLst/>
          </a:prstGeom>
          <a:noFill/>
        </p:spPr>
        <p:txBody>
          <a:bodyPr wrap="square" rtlCol="0">
            <a:spAutoFit/>
          </a:bodyPr>
          <a:lstStyle/>
          <a:p>
            <a:pPr algn="ctr"/>
            <a:r>
              <a:rPr lang="es-AR" sz="2400" dirty="0">
                <a:latin typeface="Garamond" panose="02020404030301010803" pitchFamily="18" charset="0"/>
              </a:rPr>
              <a:t>En la Cuenca Matanza Riachuelo</a:t>
            </a:r>
            <a:endParaRPr lang="es-ES" sz="2400" dirty="0">
              <a:latin typeface="Garamond" panose="02020404030301010803" pitchFamily="18" charset="0"/>
            </a:endParaRPr>
          </a:p>
        </p:txBody>
      </p:sp>
      <p:sp>
        <p:nvSpPr>
          <p:cNvPr id="11" name="Flecha a la derecha con bandas 10"/>
          <p:cNvSpPr/>
          <p:nvPr/>
        </p:nvSpPr>
        <p:spPr>
          <a:xfrm rot="5400000">
            <a:off x="3357866" y="4165114"/>
            <a:ext cx="2645237" cy="2201990"/>
          </a:xfrm>
          <a:prstGeom prst="stripedRightArrow">
            <a:avLst>
              <a:gd name="adj1" fmla="val 79069"/>
              <a:gd name="adj2" fmla="val 36128"/>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s-ES" sz="2400" b="1">
              <a:solidFill>
                <a:srgbClr val="0C0C0C"/>
              </a:solidFill>
              <a:latin typeface="Garamond"/>
              <a:ea typeface="Garamond"/>
              <a:cs typeface="Garamond"/>
            </a:endParaRPr>
          </a:p>
        </p:txBody>
      </p:sp>
      <p:sp>
        <p:nvSpPr>
          <p:cNvPr id="12" name="CuadroTexto 11"/>
          <p:cNvSpPr txBox="1"/>
          <p:nvPr/>
        </p:nvSpPr>
        <p:spPr>
          <a:xfrm>
            <a:off x="3936745" y="4341356"/>
            <a:ext cx="1487481" cy="1569660"/>
          </a:xfrm>
          <a:prstGeom prst="rect">
            <a:avLst/>
          </a:prstGeom>
          <a:noFill/>
        </p:spPr>
        <p:txBody>
          <a:bodyPr wrap="square" rtlCol="0">
            <a:spAutoFit/>
          </a:bodyPr>
          <a:lstStyle/>
          <a:p>
            <a:pPr algn="ctr"/>
            <a:r>
              <a:rPr lang="es-AR" sz="2400" dirty="0">
                <a:latin typeface="Garamond" panose="02020404030301010803" pitchFamily="18" charset="0"/>
              </a:rPr>
              <a:t>En la causa judicial Mendoza</a:t>
            </a:r>
            <a:endParaRPr lang="es-ES" sz="2400" dirty="0">
              <a:latin typeface="Garamond" panose="02020404030301010803" pitchFamily="18" charset="0"/>
            </a:endParaRPr>
          </a:p>
        </p:txBody>
      </p:sp>
      <p:sp>
        <p:nvSpPr>
          <p:cNvPr id="13" name="Flecha a la derecha con bandas 12"/>
          <p:cNvSpPr/>
          <p:nvPr/>
        </p:nvSpPr>
        <p:spPr>
          <a:xfrm rot="5400000">
            <a:off x="278146" y="4213774"/>
            <a:ext cx="2645237" cy="2201990"/>
          </a:xfrm>
          <a:prstGeom prst="stripedRightArrow">
            <a:avLst>
              <a:gd name="adj1" fmla="val 79069"/>
              <a:gd name="adj2" fmla="val 36128"/>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s-ES" sz="2400" b="1">
              <a:solidFill>
                <a:srgbClr val="0C0C0C"/>
              </a:solidFill>
              <a:latin typeface="Garamond"/>
              <a:ea typeface="Garamond"/>
              <a:cs typeface="Garamond"/>
            </a:endParaRPr>
          </a:p>
        </p:txBody>
      </p:sp>
      <p:sp>
        <p:nvSpPr>
          <p:cNvPr id="3" name="CuadroTexto 2"/>
          <p:cNvSpPr txBox="1"/>
          <p:nvPr/>
        </p:nvSpPr>
        <p:spPr>
          <a:xfrm>
            <a:off x="6138736" y="1022516"/>
            <a:ext cx="5682743" cy="1077218"/>
          </a:xfrm>
          <a:prstGeom prst="rect">
            <a:avLst/>
          </a:prstGeom>
          <a:noFill/>
        </p:spPr>
        <p:txBody>
          <a:bodyPr wrap="square" rtlCol="0">
            <a:spAutoFit/>
          </a:bodyPr>
          <a:lstStyle/>
          <a:p>
            <a:pPr algn="just"/>
            <a:r>
              <a:rPr lang="es-AR" sz="1600" b="1" dirty="0" smtClean="0">
                <a:solidFill>
                  <a:srgbClr val="0070C0"/>
                </a:solidFill>
              </a:rPr>
              <a:t>Procesos planificados de desplazamiento de población </a:t>
            </a:r>
            <a:r>
              <a:rPr lang="es-AR" sz="1600" dirty="0" smtClean="0">
                <a:solidFill>
                  <a:srgbClr val="0070C0"/>
                </a:solidFill>
              </a:rPr>
              <a:t>que responden a razones de riesgo ambiental o que resultan imprescindibles como parte de un proceso de reurbanización de una villa o asentamiento.</a:t>
            </a:r>
            <a:endParaRPr lang="es-AR" sz="1600" dirty="0">
              <a:solidFill>
                <a:srgbClr val="0070C0"/>
              </a:solidFill>
            </a:endParaRPr>
          </a:p>
        </p:txBody>
      </p:sp>
      <p:sp>
        <p:nvSpPr>
          <p:cNvPr id="14" name="CuadroTexto 13"/>
          <p:cNvSpPr txBox="1"/>
          <p:nvPr/>
        </p:nvSpPr>
        <p:spPr>
          <a:xfrm>
            <a:off x="6138735" y="2148031"/>
            <a:ext cx="5682743" cy="1815882"/>
          </a:xfrm>
          <a:prstGeom prst="rect">
            <a:avLst/>
          </a:prstGeom>
          <a:noFill/>
        </p:spPr>
        <p:txBody>
          <a:bodyPr wrap="square" rtlCol="0">
            <a:spAutoFit/>
          </a:bodyPr>
          <a:lstStyle/>
          <a:p>
            <a:pPr algn="just"/>
            <a:r>
              <a:rPr lang="es-AR" sz="1600" b="1" dirty="0" smtClean="0">
                <a:solidFill>
                  <a:srgbClr val="00B050"/>
                </a:solidFill>
              </a:rPr>
              <a:t>Procesos integrales de intervención habitacional y urbana </a:t>
            </a:r>
            <a:r>
              <a:rPr lang="es-AR" sz="1600" dirty="0" smtClean="0">
                <a:solidFill>
                  <a:srgbClr val="00B050"/>
                </a:solidFill>
              </a:rPr>
              <a:t>en villas y asentamientos que comprenden un conjunto de acciones destinadas a lograr la prestación de todos los servicios de infraestructura, la provisión de viviendas de interés social y/o la ejecución de obras de mejoramiento de las viviendas del barrio, y la regularización del dominio.</a:t>
            </a:r>
            <a:endParaRPr lang="es-AR" sz="1600" dirty="0">
              <a:solidFill>
                <a:srgbClr val="00B050"/>
              </a:solidFill>
            </a:endParaRPr>
          </a:p>
        </p:txBody>
      </p:sp>
      <p:sp>
        <p:nvSpPr>
          <p:cNvPr id="15" name="CuadroTexto 14"/>
          <p:cNvSpPr txBox="1"/>
          <p:nvPr/>
        </p:nvSpPr>
        <p:spPr>
          <a:xfrm>
            <a:off x="6138735" y="3992150"/>
            <a:ext cx="5682743" cy="1323439"/>
          </a:xfrm>
          <a:prstGeom prst="rect">
            <a:avLst/>
          </a:prstGeom>
          <a:noFill/>
        </p:spPr>
        <p:txBody>
          <a:bodyPr wrap="square" rtlCol="0">
            <a:spAutoFit/>
          </a:bodyPr>
          <a:lstStyle/>
          <a:p>
            <a:pPr algn="just"/>
            <a:r>
              <a:rPr lang="es-AR" sz="1600" dirty="0">
                <a:solidFill>
                  <a:srgbClr val="FF0000"/>
                </a:solidFill>
              </a:rPr>
              <a:t>C</a:t>
            </a:r>
            <a:r>
              <a:rPr lang="es-AR" sz="1600" dirty="0" smtClean="0">
                <a:solidFill>
                  <a:srgbClr val="FF0000"/>
                </a:solidFill>
              </a:rPr>
              <a:t>omprenden tipologías de barrios informales que se forman mediante distintas estrategias de ocupación del suelo y presentan diversos grados de precariedad y densificación déficit en el acceso a los servicios públicos básicos y situación </a:t>
            </a:r>
            <a:r>
              <a:rPr lang="es-AR" sz="1600" dirty="0" err="1" smtClean="0">
                <a:solidFill>
                  <a:srgbClr val="FF0000"/>
                </a:solidFill>
              </a:rPr>
              <a:t>dominial</a:t>
            </a:r>
            <a:r>
              <a:rPr lang="es-AR" sz="1600" dirty="0" smtClean="0">
                <a:solidFill>
                  <a:srgbClr val="FF0000"/>
                </a:solidFill>
              </a:rPr>
              <a:t> irregular en la tenencia del suelo.</a:t>
            </a:r>
            <a:endParaRPr lang="es-AR" sz="1600" dirty="0">
              <a:solidFill>
                <a:srgbClr val="FF0000"/>
              </a:solidFill>
            </a:endParaRPr>
          </a:p>
        </p:txBody>
      </p:sp>
    </p:spTree>
    <p:extLst>
      <p:ext uri="{BB962C8B-B14F-4D97-AF65-F5344CB8AC3E}">
        <p14:creationId xmlns:p14="http://schemas.microsoft.com/office/powerpoint/2010/main" val="35252515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p:nvPr/>
        </p:nvSpPr>
        <p:spPr>
          <a:xfrm>
            <a:off x="0" y="6696075"/>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437" name="Shape 437"/>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5" name="CuadroTexto 4"/>
          <p:cNvSpPr txBox="1"/>
          <p:nvPr/>
        </p:nvSpPr>
        <p:spPr>
          <a:xfrm>
            <a:off x="2120286" y="61131"/>
            <a:ext cx="11586949" cy="523220"/>
          </a:xfrm>
          <a:prstGeom prst="rect">
            <a:avLst/>
          </a:prstGeom>
          <a:noFill/>
        </p:spPr>
        <p:txBody>
          <a:bodyPr wrap="square" rtlCol="0">
            <a:spAutoFit/>
          </a:bodyPr>
          <a:lstStyle/>
          <a:p>
            <a:r>
              <a:rPr lang="es-AR" sz="2800" b="1" dirty="0">
                <a:latin typeface="Garamond" panose="02020404030301010803" pitchFamily="18" charset="0"/>
              </a:rPr>
              <a:t>El costo del derecho a una vivienda adecuada y de los procesos</a:t>
            </a:r>
          </a:p>
        </p:txBody>
      </p:sp>
      <p:sp>
        <p:nvSpPr>
          <p:cNvPr id="10" name="Shape 456"/>
          <p:cNvSpPr txBox="1"/>
          <p:nvPr/>
        </p:nvSpPr>
        <p:spPr>
          <a:xfrm>
            <a:off x="741646" y="1565435"/>
            <a:ext cx="3606327" cy="4260494"/>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MX" sz="800" b="1" dirty="0">
                <a:solidFill>
                  <a:schemeClr val="dk1"/>
                </a:solidFill>
                <a:latin typeface="Garamond" panose="02020404030301010803" pitchFamily="18" charset="0"/>
                <a:ea typeface="Calibri"/>
                <a:cs typeface="Calibri"/>
                <a:sym typeface="Calibri"/>
              </a:rPr>
              <a:t>2.13. Derecho a una vivienda adecuada (Protocolo)</a:t>
            </a:r>
            <a:endParaRPr sz="800" dirty="0">
              <a:solidFill>
                <a:schemeClr val="dk1"/>
              </a:solidFill>
              <a:latin typeface="Garamond" panose="02020404030301010803" pitchFamily="18" charset="0"/>
              <a:ea typeface="Calibri"/>
              <a:cs typeface="Calibri"/>
              <a:sym typeface="Calibri"/>
            </a:endParaRPr>
          </a:p>
          <a:p>
            <a:pPr marL="0" marR="0" lvl="0" indent="0" algn="just" rtl="0">
              <a:spcBef>
                <a:spcPts val="0"/>
              </a:spcBef>
              <a:spcAft>
                <a:spcPts val="0"/>
              </a:spcAft>
              <a:buNone/>
            </a:pPr>
            <a:r>
              <a:rPr lang="es-MX" sz="800" dirty="0">
                <a:solidFill>
                  <a:schemeClr val="dk1"/>
                </a:solidFill>
                <a:latin typeface="Garamond" panose="02020404030301010803" pitchFamily="18" charset="0"/>
                <a:ea typeface="Calibri"/>
                <a:cs typeface="Calibri"/>
                <a:sym typeface="Calibri"/>
              </a:rPr>
              <a:t>criterios de una vivienda adecuada de acuerdo con el derecho internacional relativo a las observaciones generales N°4 y N°7 PIDESC y a otros instrumentos internacionales de derechos humanos….</a:t>
            </a:r>
            <a:endParaRPr sz="800" dirty="0">
              <a:latin typeface="Garamond" panose="02020404030301010803" pitchFamily="18" charset="0"/>
            </a:endParaRPr>
          </a:p>
          <a:p>
            <a:pPr marL="0" marR="0" lvl="0" indent="0" algn="just" rtl="0">
              <a:spcBef>
                <a:spcPts val="0"/>
              </a:spcBef>
              <a:spcAft>
                <a:spcPts val="0"/>
              </a:spcAft>
              <a:buNone/>
            </a:pPr>
            <a:r>
              <a:rPr lang="es-MX" sz="800" dirty="0">
                <a:solidFill>
                  <a:schemeClr val="dk1"/>
                </a:solidFill>
                <a:latin typeface="Garamond" panose="02020404030301010803" pitchFamily="18" charset="0"/>
                <a:ea typeface="Calibri"/>
                <a:cs typeface="Calibri"/>
                <a:sym typeface="Calibri"/>
              </a:rPr>
              <a:t>La vivienda adecuada debe cumplir como mínimo con l</a:t>
            </a:r>
            <a:r>
              <a:rPr lang="es-MX" sz="800" b="1" dirty="0">
                <a:solidFill>
                  <a:schemeClr val="dk1"/>
                </a:solidFill>
                <a:latin typeface="Garamond" panose="02020404030301010803" pitchFamily="18" charset="0"/>
                <a:ea typeface="Calibri"/>
                <a:cs typeface="Calibri"/>
                <a:sym typeface="Calibri"/>
              </a:rPr>
              <a:t>os atributos </a:t>
            </a:r>
            <a:r>
              <a:rPr lang="es-MX" sz="800" dirty="0">
                <a:solidFill>
                  <a:schemeClr val="dk1"/>
                </a:solidFill>
                <a:latin typeface="Garamond" panose="02020404030301010803" pitchFamily="18" charset="0"/>
                <a:ea typeface="Calibri"/>
                <a:cs typeface="Calibri"/>
                <a:sym typeface="Calibri"/>
              </a:rPr>
              <a:t>que se detallan a continuación:</a:t>
            </a:r>
            <a:endParaRPr sz="800" dirty="0">
              <a:latin typeface="Garamond" panose="02020404030301010803" pitchFamily="18" charset="0"/>
            </a:endParaRPr>
          </a:p>
          <a:p>
            <a:pPr marL="0" marR="0" lvl="0" indent="0" algn="just" rtl="0">
              <a:spcBef>
                <a:spcPts val="0"/>
              </a:spcBef>
              <a:spcAft>
                <a:spcPts val="0"/>
              </a:spcAft>
              <a:buNone/>
            </a:pPr>
            <a:r>
              <a:rPr lang="es-MX" sz="800" dirty="0">
                <a:solidFill>
                  <a:schemeClr val="dk1"/>
                </a:solidFill>
                <a:latin typeface="Garamond" panose="02020404030301010803" pitchFamily="18" charset="0"/>
                <a:ea typeface="Calibri"/>
                <a:cs typeface="Calibri"/>
                <a:sym typeface="Calibri"/>
              </a:rPr>
              <a:t>2.13.1. </a:t>
            </a:r>
            <a:r>
              <a:rPr lang="es-MX" sz="800" b="1" dirty="0">
                <a:solidFill>
                  <a:schemeClr val="dk1"/>
                </a:solidFill>
                <a:latin typeface="Garamond" panose="02020404030301010803" pitchFamily="18" charset="0"/>
                <a:ea typeface="Calibri"/>
                <a:cs typeface="Calibri"/>
                <a:sym typeface="Calibri"/>
              </a:rPr>
              <a:t>Seguridad jurídica de </a:t>
            </a:r>
            <a:r>
              <a:rPr lang="es-MX" sz="800" dirty="0">
                <a:solidFill>
                  <a:schemeClr val="dk1"/>
                </a:solidFill>
                <a:latin typeface="Garamond" panose="02020404030301010803" pitchFamily="18" charset="0"/>
                <a:ea typeface="Calibri"/>
                <a:cs typeface="Calibri"/>
                <a:sym typeface="Calibri"/>
              </a:rPr>
              <a:t>la tenencia que garantice una protección legal contra el desahucio, el hostigamiento u otras amenazas.</a:t>
            </a:r>
            <a:endParaRPr sz="800" dirty="0">
              <a:latin typeface="Garamond" panose="02020404030301010803" pitchFamily="18" charset="0"/>
            </a:endParaRPr>
          </a:p>
          <a:p>
            <a:pPr marL="0" marR="0" lvl="0" indent="0" algn="just" rtl="0">
              <a:spcBef>
                <a:spcPts val="0"/>
              </a:spcBef>
              <a:spcAft>
                <a:spcPts val="0"/>
              </a:spcAft>
              <a:buNone/>
            </a:pPr>
            <a:r>
              <a:rPr lang="es-MX" sz="800" dirty="0">
                <a:solidFill>
                  <a:schemeClr val="dk1"/>
                </a:solidFill>
                <a:latin typeface="Garamond" panose="02020404030301010803" pitchFamily="18" charset="0"/>
                <a:ea typeface="Calibri"/>
                <a:cs typeface="Calibri"/>
                <a:sym typeface="Calibri"/>
              </a:rPr>
              <a:t>2.13.2. </a:t>
            </a:r>
            <a:r>
              <a:rPr lang="es-MX" sz="800" b="1" dirty="0">
                <a:solidFill>
                  <a:schemeClr val="dk1"/>
                </a:solidFill>
                <a:latin typeface="Garamond" panose="02020404030301010803" pitchFamily="18" charset="0"/>
                <a:ea typeface="Calibri"/>
                <a:cs typeface="Calibri"/>
                <a:sym typeface="Calibri"/>
              </a:rPr>
              <a:t>Disponibilidad de servicios indispensables </a:t>
            </a:r>
            <a:r>
              <a:rPr lang="es-MX" sz="800" dirty="0">
                <a:solidFill>
                  <a:schemeClr val="dk1"/>
                </a:solidFill>
                <a:latin typeface="Garamond" panose="02020404030301010803" pitchFamily="18" charset="0"/>
                <a:ea typeface="Calibri"/>
                <a:cs typeface="Calibri"/>
                <a:sym typeface="Calibri"/>
              </a:rPr>
              <a:t>para la salud, la seguridad, la comodidad y la nutrición; acceso permanente a recursos naturales y comunes, agua potable, a energía para la cocina, la calefacción y el alumbrado, a instalaciones sanitarias y de aseo, de almacenamiento de alimentos, de eliminación de desechos, de drenaje y a servicios de emergencia. En el caso de infraestructura de servicios de agua potable, cloacas, pluviales, electricidad y gas, deberá asegurarse la provisión y la operatividad de los mismos.</a:t>
            </a:r>
            <a:endParaRPr sz="800" dirty="0">
              <a:latin typeface="Garamond" panose="02020404030301010803" pitchFamily="18" charset="0"/>
            </a:endParaRPr>
          </a:p>
          <a:p>
            <a:pPr marL="0" marR="0" lvl="0" indent="0" algn="just" rtl="0">
              <a:spcBef>
                <a:spcPts val="0"/>
              </a:spcBef>
              <a:spcAft>
                <a:spcPts val="0"/>
              </a:spcAft>
              <a:buNone/>
            </a:pPr>
            <a:r>
              <a:rPr lang="es-MX" sz="800" dirty="0">
                <a:solidFill>
                  <a:schemeClr val="dk1"/>
                </a:solidFill>
                <a:latin typeface="Garamond" panose="02020404030301010803" pitchFamily="18" charset="0"/>
                <a:ea typeface="Calibri"/>
                <a:cs typeface="Calibri"/>
                <a:sym typeface="Calibri"/>
              </a:rPr>
              <a:t>2.13.3. </a:t>
            </a:r>
            <a:r>
              <a:rPr lang="es-MX" sz="800" b="1" dirty="0" err="1">
                <a:solidFill>
                  <a:schemeClr val="dk1"/>
                </a:solidFill>
                <a:latin typeface="Garamond" panose="02020404030301010803" pitchFamily="18" charset="0"/>
                <a:ea typeface="Calibri"/>
                <a:cs typeface="Calibri"/>
                <a:sym typeface="Calibri"/>
              </a:rPr>
              <a:t>Soportabilidad</a:t>
            </a:r>
            <a:r>
              <a:rPr lang="es-MX" sz="800" b="1" dirty="0">
                <a:solidFill>
                  <a:schemeClr val="dk1"/>
                </a:solidFill>
                <a:latin typeface="Garamond" panose="02020404030301010803" pitchFamily="18" charset="0"/>
                <a:ea typeface="Calibri"/>
                <a:cs typeface="Calibri"/>
                <a:sym typeface="Calibri"/>
              </a:rPr>
              <a:t> de los gastos de acuerdo </a:t>
            </a:r>
            <a:r>
              <a:rPr lang="es-MX" sz="800" dirty="0">
                <a:solidFill>
                  <a:schemeClr val="dk1"/>
                </a:solidFill>
                <a:latin typeface="Garamond" panose="02020404030301010803" pitchFamily="18" charset="0"/>
                <a:ea typeface="Calibri"/>
                <a:cs typeface="Calibri"/>
                <a:sym typeface="Calibri"/>
              </a:rPr>
              <a:t>al punto 2.8.2.</a:t>
            </a:r>
            <a:endParaRPr sz="800" dirty="0">
              <a:latin typeface="Garamond" panose="02020404030301010803" pitchFamily="18" charset="0"/>
            </a:endParaRPr>
          </a:p>
          <a:p>
            <a:pPr marL="0" marR="0" lvl="0" indent="0" algn="just" rtl="0">
              <a:spcBef>
                <a:spcPts val="0"/>
              </a:spcBef>
              <a:spcAft>
                <a:spcPts val="0"/>
              </a:spcAft>
              <a:buNone/>
            </a:pPr>
            <a:r>
              <a:rPr lang="es-MX" sz="800" dirty="0">
                <a:solidFill>
                  <a:schemeClr val="dk1"/>
                </a:solidFill>
                <a:latin typeface="Garamond" panose="02020404030301010803" pitchFamily="18" charset="0"/>
                <a:ea typeface="Calibri"/>
                <a:cs typeface="Calibri"/>
                <a:sym typeface="Calibri"/>
              </a:rPr>
              <a:t>2.13.4. </a:t>
            </a:r>
            <a:r>
              <a:rPr lang="es-MX" sz="800" b="1" dirty="0">
                <a:solidFill>
                  <a:schemeClr val="dk1"/>
                </a:solidFill>
                <a:latin typeface="Garamond" panose="02020404030301010803" pitchFamily="18" charset="0"/>
                <a:ea typeface="Calibri"/>
                <a:cs typeface="Calibri"/>
                <a:sym typeface="Calibri"/>
              </a:rPr>
              <a:t>Habitabilidad de la vivienda </a:t>
            </a:r>
            <a:r>
              <a:rPr lang="es-MX" sz="800" dirty="0">
                <a:solidFill>
                  <a:schemeClr val="dk1"/>
                </a:solidFill>
                <a:latin typeface="Garamond" panose="02020404030301010803" pitchFamily="18" charset="0"/>
                <a:ea typeface="Calibri"/>
                <a:cs typeface="Calibri"/>
                <a:sym typeface="Calibri"/>
              </a:rPr>
              <a:t>que ofrezca a los ocupantes un espacio adecuado y con la calidad de materiales que los proteja del frío, humedad, calor, lluvia, el viento u otras amenazas para la salud, de riesgos estructurantes y de vectores de enfermedad, que sea segura físicamente, garantice la privacidad, la perdurabilidad, que cumpla con principios de higiene de la vivienda preparados por la OMS y normativas locales y que respete criterios de eficiencia energética.</a:t>
            </a:r>
            <a:endParaRPr sz="800" dirty="0">
              <a:latin typeface="Garamond" panose="02020404030301010803" pitchFamily="18" charset="0"/>
            </a:endParaRPr>
          </a:p>
          <a:p>
            <a:pPr marL="0" marR="0" lvl="0" indent="0" algn="just" rtl="0">
              <a:spcBef>
                <a:spcPts val="0"/>
              </a:spcBef>
              <a:spcAft>
                <a:spcPts val="0"/>
              </a:spcAft>
              <a:buNone/>
            </a:pPr>
            <a:r>
              <a:rPr lang="es-MX" sz="800" dirty="0">
                <a:solidFill>
                  <a:schemeClr val="dk1"/>
                </a:solidFill>
                <a:latin typeface="Garamond" panose="02020404030301010803" pitchFamily="18" charset="0"/>
                <a:ea typeface="Calibri"/>
                <a:cs typeface="Calibri"/>
                <a:sym typeface="Calibri"/>
              </a:rPr>
              <a:t>2.13.5. </a:t>
            </a:r>
            <a:r>
              <a:rPr lang="es-MX" sz="800" b="1" dirty="0">
                <a:solidFill>
                  <a:schemeClr val="dk1"/>
                </a:solidFill>
                <a:latin typeface="Garamond" panose="02020404030301010803" pitchFamily="18" charset="0"/>
                <a:ea typeface="Calibri"/>
                <a:cs typeface="Calibri"/>
                <a:sym typeface="Calibri"/>
              </a:rPr>
              <a:t>Asequibilidad de la vivienda de </a:t>
            </a:r>
            <a:r>
              <a:rPr lang="es-MX" sz="800" dirty="0">
                <a:solidFill>
                  <a:schemeClr val="dk1"/>
                </a:solidFill>
                <a:latin typeface="Garamond" panose="02020404030301010803" pitchFamily="18" charset="0"/>
                <a:ea typeface="Calibri"/>
                <a:cs typeface="Calibri"/>
                <a:sym typeface="Calibri"/>
              </a:rPr>
              <a:t>acuerdo al punto 2.8.3.</a:t>
            </a:r>
            <a:endParaRPr sz="800" dirty="0">
              <a:latin typeface="Garamond" panose="02020404030301010803" pitchFamily="18" charset="0"/>
            </a:endParaRPr>
          </a:p>
          <a:p>
            <a:pPr marL="0" marR="0" lvl="0" indent="0" algn="just" rtl="0">
              <a:spcBef>
                <a:spcPts val="0"/>
              </a:spcBef>
              <a:spcAft>
                <a:spcPts val="0"/>
              </a:spcAft>
              <a:buNone/>
            </a:pPr>
            <a:r>
              <a:rPr lang="es-MX" sz="800" dirty="0">
                <a:solidFill>
                  <a:schemeClr val="dk1"/>
                </a:solidFill>
                <a:latin typeface="Garamond" panose="02020404030301010803" pitchFamily="18" charset="0"/>
                <a:ea typeface="Calibri"/>
                <a:cs typeface="Calibri"/>
                <a:sym typeface="Calibri"/>
              </a:rPr>
              <a:t>2.13.6. </a:t>
            </a:r>
            <a:r>
              <a:rPr lang="es-MX" sz="800" b="1" dirty="0">
                <a:solidFill>
                  <a:schemeClr val="dk1"/>
                </a:solidFill>
                <a:latin typeface="Garamond" panose="02020404030301010803" pitchFamily="18" charset="0"/>
                <a:ea typeface="Calibri"/>
                <a:cs typeface="Calibri"/>
                <a:sym typeface="Calibri"/>
              </a:rPr>
              <a:t>Localización de la vivienda que garantice </a:t>
            </a:r>
            <a:r>
              <a:rPr lang="es-MX" sz="800" dirty="0">
                <a:solidFill>
                  <a:schemeClr val="dk1"/>
                </a:solidFill>
                <a:latin typeface="Garamond" panose="02020404030301010803" pitchFamily="18" charset="0"/>
                <a:ea typeface="Calibri"/>
                <a:cs typeface="Calibri"/>
                <a:sym typeface="Calibri"/>
              </a:rPr>
              <a:t>la cercanía y acceso efectivo a servicios educativos, garantizando vacante y la misma jornada educativa del lugar de origen; centros de atención de salud, con traslado de la historia clínica, y continuidad de tratamiento médico en caso de corresponder; centros de primera infancia, jardines maternales o de infantes y otras instituciones sociales; facilidades de accesibilidad del transporte público y conectividad.</a:t>
            </a:r>
            <a:endParaRPr sz="800" dirty="0">
              <a:latin typeface="Garamond" panose="02020404030301010803" pitchFamily="18" charset="0"/>
            </a:endParaRPr>
          </a:p>
          <a:p>
            <a:pPr marL="0" marR="0" lvl="0" indent="0" algn="just" rtl="0">
              <a:spcBef>
                <a:spcPts val="0"/>
              </a:spcBef>
              <a:spcAft>
                <a:spcPts val="0"/>
              </a:spcAft>
              <a:buNone/>
            </a:pPr>
            <a:r>
              <a:rPr lang="es-MX" sz="800" dirty="0">
                <a:solidFill>
                  <a:schemeClr val="dk1"/>
                </a:solidFill>
                <a:latin typeface="Garamond" panose="02020404030301010803" pitchFamily="18" charset="0"/>
                <a:ea typeface="Calibri"/>
                <a:cs typeface="Calibri"/>
                <a:sym typeface="Calibri"/>
              </a:rPr>
              <a:t>2.13.7. </a:t>
            </a:r>
            <a:r>
              <a:rPr lang="es-MX" sz="800" b="1" dirty="0">
                <a:solidFill>
                  <a:schemeClr val="dk1"/>
                </a:solidFill>
                <a:latin typeface="Garamond" panose="02020404030301010803" pitchFamily="18" charset="0"/>
                <a:ea typeface="Calibri"/>
                <a:cs typeface="Calibri"/>
                <a:sym typeface="Calibri"/>
              </a:rPr>
              <a:t>Adecuación a las necesidades de los miembros </a:t>
            </a:r>
            <a:r>
              <a:rPr lang="es-MX" sz="800" dirty="0">
                <a:solidFill>
                  <a:schemeClr val="dk1"/>
                </a:solidFill>
                <a:latin typeface="Garamond" panose="02020404030301010803" pitchFamily="18" charset="0"/>
                <a:ea typeface="Calibri"/>
                <a:cs typeface="Calibri"/>
                <a:sym typeface="Calibri"/>
              </a:rPr>
              <a:t>del hogar, con posibilidades de crecimiento progresivo y adaptabilidad al desarrollo futuro, con diseño adecuado para personas con necesidades especiales. </a:t>
            </a:r>
            <a:endParaRPr sz="800" dirty="0">
              <a:latin typeface="Garamond" panose="02020404030301010803" pitchFamily="18" charset="0"/>
            </a:endParaRPr>
          </a:p>
          <a:p>
            <a:pPr marL="0" marR="0" lvl="0" indent="0" algn="just" rtl="0">
              <a:spcBef>
                <a:spcPts val="0"/>
              </a:spcBef>
              <a:spcAft>
                <a:spcPts val="0"/>
              </a:spcAft>
              <a:buNone/>
            </a:pPr>
            <a:r>
              <a:rPr lang="es-MX" sz="800" dirty="0">
                <a:solidFill>
                  <a:schemeClr val="dk1"/>
                </a:solidFill>
                <a:latin typeface="Garamond" panose="02020404030301010803" pitchFamily="18" charset="0"/>
                <a:ea typeface="Calibri"/>
                <a:cs typeface="Calibri"/>
                <a:sym typeface="Calibri"/>
              </a:rPr>
              <a:t>2.13.8. </a:t>
            </a:r>
            <a:r>
              <a:rPr lang="es-MX" sz="800" b="1" dirty="0">
                <a:solidFill>
                  <a:schemeClr val="dk1"/>
                </a:solidFill>
                <a:latin typeface="Garamond" panose="02020404030301010803" pitchFamily="18" charset="0"/>
                <a:ea typeface="Calibri"/>
                <a:cs typeface="Calibri"/>
                <a:sym typeface="Calibri"/>
              </a:rPr>
              <a:t>Adecuación ambiental y paisajística.</a:t>
            </a:r>
            <a:endParaRPr sz="800" dirty="0">
              <a:latin typeface="Garamond" panose="02020404030301010803" pitchFamily="18" charset="0"/>
            </a:endParaRPr>
          </a:p>
          <a:p>
            <a:pPr marL="0" marR="0" lvl="0" indent="0" algn="just" rtl="0">
              <a:spcBef>
                <a:spcPts val="0"/>
              </a:spcBef>
              <a:spcAft>
                <a:spcPts val="0"/>
              </a:spcAft>
              <a:buNone/>
            </a:pPr>
            <a:r>
              <a:rPr lang="es-MX" sz="800" dirty="0">
                <a:solidFill>
                  <a:schemeClr val="dk1"/>
                </a:solidFill>
                <a:latin typeface="Garamond" panose="02020404030301010803" pitchFamily="18" charset="0"/>
                <a:ea typeface="Calibri"/>
                <a:cs typeface="Calibri"/>
                <a:sym typeface="Calibri"/>
              </a:rPr>
              <a:t>2.13.9. </a:t>
            </a:r>
            <a:r>
              <a:rPr lang="es-MX" sz="800" b="1" dirty="0">
                <a:solidFill>
                  <a:schemeClr val="dk1"/>
                </a:solidFill>
                <a:latin typeface="Garamond" panose="02020404030301010803" pitchFamily="18" charset="0"/>
                <a:ea typeface="Calibri"/>
                <a:cs typeface="Calibri"/>
                <a:sym typeface="Calibri"/>
              </a:rPr>
              <a:t>Adecuación cultural </a:t>
            </a:r>
            <a:r>
              <a:rPr lang="es-MX" sz="800" dirty="0">
                <a:solidFill>
                  <a:schemeClr val="dk1"/>
                </a:solidFill>
                <a:latin typeface="Garamond" panose="02020404030301010803" pitchFamily="18" charset="0"/>
                <a:ea typeface="Calibri"/>
                <a:cs typeface="Calibri"/>
                <a:sym typeface="Calibri"/>
              </a:rPr>
              <a:t>en relación con los materiales de construcción utilizados, las técnicas constructivas y el diseño arquitectónico, que deben permitir la expresión de la identidad cultural y la diversidad de la vivienda.</a:t>
            </a:r>
            <a:endParaRPr sz="800" dirty="0">
              <a:latin typeface="Garamond" panose="02020404030301010803" pitchFamily="18" charset="0"/>
            </a:endParaRPr>
          </a:p>
          <a:p>
            <a:pPr marL="0" marR="0" lvl="0" indent="0" algn="just" rtl="0">
              <a:spcBef>
                <a:spcPts val="0"/>
              </a:spcBef>
              <a:spcAft>
                <a:spcPts val="0"/>
              </a:spcAft>
              <a:buNone/>
            </a:pPr>
            <a:endParaRPr sz="800" dirty="0">
              <a:solidFill>
                <a:schemeClr val="dk1"/>
              </a:solidFill>
              <a:latin typeface="Garamond" panose="02020404030301010803" pitchFamily="18" charset="0"/>
              <a:ea typeface="Calibri"/>
              <a:cs typeface="Calibri"/>
              <a:sym typeface="Calibri"/>
            </a:endParaRPr>
          </a:p>
        </p:txBody>
      </p:sp>
      <p:sp>
        <p:nvSpPr>
          <p:cNvPr id="14" name="Shape 468"/>
          <p:cNvSpPr/>
          <p:nvPr/>
        </p:nvSpPr>
        <p:spPr>
          <a:xfrm>
            <a:off x="577873" y="703739"/>
            <a:ext cx="3606327" cy="512381"/>
          </a:xfrm>
          <a:prstGeom prst="rect">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dirty="0">
                <a:solidFill>
                  <a:srgbClr val="0C0C0C"/>
                </a:solidFill>
                <a:latin typeface="Garamond" panose="02020404030301010803" pitchFamily="18" charset="0"/>
                <a:ea typeface="Garamond"/>
                <a:cs typeface="Garamond"/>
                <a:sym typeface="Garamond"/>
              </a:rPr>
              <a:t>Derecho a una vivienda adecuada</a:t>
            </a:r>
            <a:endParaRPr sz="1800" dirty="0">
              <a:latin typeface="Garamond" panose="02020404030301010803" pitchFamily="18" charset="0"/>
            </a:endParaRPr>
          </a:p>
        </p:txBody>
      </p:sp>
      <p:sp>
        <p:nvSpPr>
          <p:cNvPr id="15" name="Shape 468"/>
          <p:cNvSpPr/>
          <p:nvPr/>
        </p:nvSpPr>
        <p:spPr>
          <a:xfrm>
            <a:off x="5886025" y="705435"/>
            <a:ext cx="6060648" cy="428409"/>
          </a:xfrm>
          <a:prstGeom prst="rect">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dirty="0">
                <a:solidFill>
                  <a:srgbClr val="0C0C0C"/>
                </a:solidFill>
                <a:latin typeface="Garamond" panose="02020404030301010803" pitchFamily="18" charset="0"/>
                <a:ea typeface="Garamond"/>
                <a:cs typeface="Garamond"/>
                <a:sym typeface="Garamond"/>
              </a:rPr>
              <a:t>Procesos de relocalización y </a:t>
            </a:r>
            <a:r>
              <a:rPr lang="es-MX" sz="1800" b="1" dirty="0" smtClean="0">
                <a:solidFill>
                  <a:srgbClr val="0C0C0C"/>
                </a:solidFill>
                <a:latin typeface="Garamond" panose="02020404030301010803" pitchFamily="18" charset="0"/>
                <a:ea typeface="Garamond"/>
                <a:cs typeface="Garamond"/>
                <a:sym typeface="Garamond"/>
              </a:rPr>
              <a:t>reurbanización</a:t>
            </a:r>
            <a:endParaRPr sz="1800" dirty="0">
              <a:latin typeface="Garamond" panose="02020404030301010803" pitchFamily="18" charset="0"/>
            </a:endParaRPr>
          </a:p>
        </p:txBody>
      </p:sp>
      <p:sp>
        <p:nvSpPr>
          <p:cNvPr id="16" name="Rectángulo redondeado 15"/>
          <p:cNvSpPr/>
          <p:nvPr/>
        </p:nvSpPr>
        <p:spPr>
          <a:xfrm>
            <a:off x="8901133" y="2081641"/>
            <a:ext cx="3045540" cy="4402279"/>
          </a:xfrm>
          <a:prstGeom prst="roundRect">
            <a:avLst/>
          </a:prstGeom>
          <a:solidFill>
            <a:srgbClr val="A99B87">
              <a:alpha val="2941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lang="es-ES" b="1">
              <a:solidFill>
                <a:srgbClr val="0C0C0C"/>
              </a:solidFill>
              <a:latin typeface="Garamond" panose="02020404030301010803" pitchFamily="18" charset="0"/>
              <a:ea typeface="Garamond"/>
              <a:cs typeface="Garamond"/>
              <a:sym typeface="Arial"/>
            </a:endParaRPr>
          </a:p>
        </p:txBody>
      </p:sp>
      <p:sp>
        <p:nvSpPr>
          <p:cNvPr id="17" name="Rectángulo redondeado 16"/>
          <p:cNvSpPr/>
          <p:nvPr/>
        </p:nvSpPr>
        <p:spPr>
          <a:xfrm>
            <a:off x="5608556" y="2098530"/>
            <a:ext cx="3022120" cy="4363113"/>
          </a:xfrm>
          <a:prstGeom prst="roundRect">
            <a:avLst/>
          </a:prstGeom>
          <a:solidFill>
            <a:srgbClr val="A99B87">
              <a:alpha val="2941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lang="es-ES" b="1">
              <a:solidFill>
                <a:srgbClr val="0C0C0C"/>
              </a:solidFill>
              <a:latin typeface="Garamond" panose="02020404030301010803" pitchFamily="18" charset="0"/>
              <a:ea typeface="Garamond"/>
              <a:cs typeface="Garamond"/>
              <a:sym typeface="Arial"/>
            </a:endParaRPr>
          </a:p>
        </p:txBody>
      </p:sp>
      <p:sp>
        <p:nvSpPr>
          <p:cNvPr id="18" name="CuadroTexto 17"/>
          <p:cNvSpPr txBox="1"/>
          <p:nvPr/>
        </p:nvSpPr>
        <p:spPr>
          <a:xfrm>
            <a:off x="5879013" y="2171846"/>
            <a:ext cx="2751663" cy="4031873"/>
          </a:xfrm>
          <a:prstGeom prst="rect">
            <a:avLst/>
          </a:prstGeom>
          <a:noFill/>
        </p:spPr>
        <p:txBody>
          <a:bodyPr wrap="square" rtlCol="0">
            <a:spAutoFit/>
          </a:bodyPr>
          <a:lstStyle/>
          <a:p>
            <a:pPr algn="just"/>
            <a:r>
              <a:rPr lang="es-ES" sz="400" b="1" dirty="0">
                <a:latin typeface="Garamond" panose="02020404030301010803" pitchFamily="18" charset="0"/>
              </a:rPr>
              <a:t>3. COMPONENTES DE LA PLANIFICACIÓN INTEGRAL </a:t>
            </a:r>
            <a:endParaRPr lang="es-ES" sz="400" dirty="0">
              <a:latin typeface="Garamond" panose="02020404030301010803" pitchFamily="18" charset="0"/>
            </a:endParaRPr>
          </a:p>
          <a:p>
            <a:pPr algn="just"/>
            <a:r>
              <a:rPr lang="es-ES" sz="400" dirty="0">
                <a:latin typeface="Garamond" panose="02020404030301010803" pitchFamily="18" charset="0"/>
              </a:rPr>
              <a:t>A fin de garantizar el carácter integral del abordaje de los procesos de relocalización y reurbanización, la planificación debe contemplar, como mínimo, los componentes que se enumeran a continuación.</a:t>
            </a:r>
          </a:p>
          <a:p>
            <a:pPr lvl="1" algn="just"/>
            <a:r>
              <a:rPr lang="es-ES" sz="400" b="1" dirty="0">
                <a:latin typeface="Garamond" panose="02020404030301010803" pitchFamily="18" charset="0"/>
              </a:rPr>
              <a:t>Diagnóstico</a:t>
            </a:r>
            <a:endParaRPr lang="es-ES" sz="400" dirty="0">
              <a:latin typeface="Garamond" panose="02020404030301010803" pitchFamily="18" charset="0"/>
            </a:endParaRPr>
          </a:p>
          <a:p>
            <a:pPr algn="just"/>
            <a:r>
              <a:rPr lang="es-ES" sz="400" dirty="0">
                <a:latin typeface="Garamond" panose="02020404030301010803" pitchFamily="18" charset="0"/>
              </a:rPr>
              <a:t>3.1.1. Diagnóstico habitacional y urbano: relevamiento físico de preexistencias identificando equipamientos sociales, educativos, de salud, comunitarios, espacios públicos y libres.</a:t>
            </a:r>
          </a:p>
          <a:p>
            <a:pPr algn="just"/>
            <a:r>
              <a:rPr lang="es-ES" sz="400" dirty="0">
                <a:latin typeface="Garamond" panose="02020404030301010803" pitchFamily="18" charset="0"/>
              </a:rPr>
              <a:t>3.1.2. Línea de base ambiental: análisis de la calidad ambiental del territorio. </a:t>
            </a:r>
          </a:p>
          <a:p>
            <a:pPr algn="just"/>
            <a:r>
              <a:rPr lang="es-ES" sz="400" dirty="0">
                <a:latin typeface="Garamond" panose="02020404030301010803" pitchFamily="18" charset="0"/>
              </a:rPr>
              <a:t>3.1.3. Censo de la población, con sus respectivas actualizaciones periódicas, siguiendo las características identificadas en el punto 2.14.</a:t>
            </a:r>
          </a:p>
          <a:p>
            <a:pPr algn="just"/>
            <a:r>
              <a:rPr lang="es-ES" sz="400" dirty="0">
                <a:latin typeface="Garamond" panose="02020404030301010803" pitchFamily="18" charset="0"/>
              </a:rPr>
              <a:t>3.1.4. Diagnóstico de actividades comerciales y productivas desarrolladas en la zona afectada.</a:t>
            </a:r>
          </a:p>
          <a:p>
            <a:pPr algn="just"/>
            <a:r>
              <a:rPr lang="es-ES" sz="400" dirty="0">
                <a:latin typeface="Garamond" panose="02020404030301010803" pitchFamily="18" charset="0"/>
              </a:rPr>
              <a:t>3.1.5. Programa de necesidades: conjunto de requerimientos específicos surgidos del relevamiento de expectativas de la población, que determinan el uso de los espacios del barrio y su entorno.</a:t>
            </a:r>
          </a:p>
          <a:p>
            <a:pPr lvl="1" algn="just"/>
            <a:r>
              <a:rPr lang="es-ES" sz="400" b="1" dirty="0">
                <a:latin typeface="Garamond" panose="02020404030301010803" pitchFamily="18" charset="0"/>
              </a:rPr>
              <a:t> Plan de abordaje social</a:t>
            </a:r>
            <a:endParaRPr lang="es-ES" sz="400" dirty="0">
              <a:latin typeface="Garamond" panose="02020404030301010803" pitchFamily="18" charset="0"/>
            </a:endParaRPr>
          </a:p>
          <a:p>
            <a:pPr algn="just"/>
            <a:r>
              <a:rPr lang="es-ES" sz="400" dirty="0">
                <a:latin typeface="Garamond" panose="02020404030301010803" pitchFamily="18" charset="0"/>
              </a:rPr>
              <a:t>El Plan de abordaje social incluye la definición de mecanismos de información y participación en todo el proceso de reurbanización y relocalización, incluyendo las etapas pre y post intervención, cumpliendo con los puntos 2.5, 4.1.1., 4.2.1, 4.3.1 y 6.</a:t>
            </a:r>
          </a:p>
          <a:p>
            <a:pPr lvl="1" algn="just"/>
            <a:r>
              <a:rPr lang="es-ES" sz="400" b="1" dirty="0">
                <a:latin typeface="Garamond" panose="02020404030301010803" pitchFamily="18" charset="0"/>
              </a:rPr>
              <a:t> Proyecto habitacional y urbano </a:t>
            </a:r>
            <a:endParaRPr lang="es-ES" sz="400" dirty="0">
              <a:latin typeface="Garamond" panose="02020404030301010803" pitchFamily="18" charset="0"/>
            </a:endParaRPr>
          </a:p>
          <a:p>
            <a:pPr algn="just"/>
            <a:r>
              <a:rPr lang="es-ES" sz="400" dirty="0">
                <a:latin typeface="Garamond" panose="02020404030301010803" pitchFamily="18" charset="0"/>
              </a:rPr>
              <a:t>En el Proyecto habitacional y urbano, debe considerarse, entre otros aspectos:</a:t>
            </a:r>
          </a:p>
          <a:p>
            <a:pPr algn="just"/>
            <a:r>
              <a:rPr lang="es-ES" sz="400" dirty="0">
                <a:latin typeface="Garamond" panose="02020404030301010803" pitchFamily="18" charset="0"/>
              </a:rPr>
              <a:t>3.3.1. Espacios públicos existentes a revalorizar y nuevos espacios públicos en caso de evaluarse necesarios.</a:t>
            </a:r>
          </a:p>
          <a:p>
            <a:pPr algn="just"/>
            <a:r>
              <a:rPr lang="es-ES" sz="400" dirty="0">
                <a:latin typeface="Garamond" panose="02020404030301010803" pitchFamily="18" charset="0"/>
              </a:rPr>
              <a:t>3.3.2. Espacios para equipamientos comunitarios. </a:t>
            </a:r>
          </a:p>
          <a:p>
            <a:pPr algn="just"/>
            <a:r>
              <a:rPr lang="es-ES" sz="400" dirty="0">
                <a:latin typeface="Garamond" panose="02020404030301010803" pitchFamily="18" charset="0"/>
              </a:rPr>
              <a:t>3.3.3. Superficies a consolidar o relocalizar. </a:t>
            </a:r>
          </a:p>
          <a:p>
            <a:pPr algn="just"/>
            <a:r>
              <a:rPr lang="es-ES" sz="400" dirty="0">
                <a:latin typeface="Garamond" panose="02020404030301010803" pitchFamily="18" charset="0"/>
              </a:rPr>
              <a:t>3.3.4. Soluciones habitacionales: </a:t>
            </a:r>
          </a:p>
          <a:p>
            <a:pPr lvl="0" algn="just"/>
            <a:r>
              <a:rPr lang="es-ES" sz="400" dirty="0">
                <a:latin typeface="Garamond" panose="02020404030301010803" pitchFamily="18" charset="0"/>
              </a:rPr>
              <a:t>Características de los mejoramientos de viviendas a consolidar.</a:t>
            </a:r>
          </a:p>
          <a:p>
            <a:pPr lvl="0" algn="just"/>
            <a:r>
              <a:rPr lang="es-ES" sz="400" dirty="0">
                <a:latin typeface="Garamond" panose="02020404030301010803" pitchFamily="18" charset="0"/>
              </a:rPr>
              <a:t>Características de las viviendas para la relocalización. </a:t>
            </a:r>
          </a:p>
          <a:p>
            <a:pPr algn="just"/>
            <a:r>
              <a:rPr lang="es-ES" sz="400" dirty="0">
                <a:latin typeface="Garamond" panose="02020404030301010803" pitchFamily="18" charset="0"/>
              </a:rPr>
              <a:t>3.3.5. Cicatrización de los espacios demolidos por la relocalización.</a:t>
            </a:r>
          </a:p>
          <a:p>
            <a:pPr algn="just"/>
            <a:r>
              <a:rPr lang="es-ES" sz="400" dirty="0">
                <a:latin typeface="Garamond" panose="02020404030301010803" pitchFamily="18" charset="0"/>
              </a:rPr>
              <a:t>3.3.6. Accesibilidad y conectividad a servicios de transporte, salud, alimentación, recreación y educación.</a:t>
            </a:r>
          </a:p>
          <a:p>
            <a:pPr algn="just"/>
            <a:r>
              <a:rPr lang="es-ES" sz="400" dirty="0">
                <a:latin typeface="Garamond" panose="02020404030301010803" pitchFamily="18" charset="0"/>
              </a:rPr>
              <a:t>3.3.7. Infraestructura de provisión de agua potable, gas, energía eléctrica, desagüe cloacal y pluvial (factibilidades, proyectos, convenios).</a:t>
            </a:r>
          </a:p>
          <a:p>
            <a:pPr algn="just"/>
            <a:r>
              <a:rPr lang="es-ES" sz="400" dirty="0">
                <a:latin typeface="Garamond" panose="02020404030301010803" pitchFamily="18" charset="0"/>
              </a:rPr>
              <a:t>3.3.8. Evaluación ambiental y definición de medidas de prevención, mitigación o remediación de potenciales impactos negativos. </a:t>
            </a:r>
          </a:p>
          <a:p>
            <a:pPr algn="just"/>
            <a:r>
              <a:rPr lang="es-ES" sz="400" dirty="0">
                <a:latin typeface="Garamond" panose="02020404030301010803" pitchFamily="18" charset="0"/>
              </a:rPr>
              <a:t>3.3.10. Plan de trabajo de ejecución de obras.</a:t>
            </a:r>
          </a:p>
          <a:p>
            <a:pPr lvl="1" algn="just"/>
            <a:r>
              <a:rPr lang="es-ES" sz="400" b="1" dirty="0">
                <a:latin typeface="Garamond" panose="02020404030301010803" pitchFamily="18" charset="0"/>
              </a:rPr>
              <a:t> Programa de relocalizaciones</a:t>
            </a:r>
            <a:endParaRPr lang="es-ES" sz="400" dirty="0">
              <a:latin typeface="Garamond" panose="02020404030301010803" pitchFamily="18" charset="0"/>
            </a:endParaRPr>
          </a:p>
          <a:p>
            <a:pPr algn="just"/>
            <a:r>
              <a:rPr lang="es-ES" sz="400" dirty="0">
                <a:latin typeface="Garamond" panose="02020404030301010803" pitchFamily="18" charset="0"/>
              </a:rPr>
              <a:t>El Programa de relocalizaciones implica una planificación específica para cada etapa de mudanza e incluye, entre otros, los siguientes componentes:</a:t>
            </a:r>
          </a:p>
          <a:p>
            <a:pPr algn="just"/>
            <a:r>
              <a:rPr lang="es-ES" sz="400" dirty="0">
                <a:latin typeface="Garamond" panose="02020404030301010803" pitchFamily="18" charset="0"/>
              </a:rPr>
              <a:t>3.4.1. Definición de opciones de soluciones habitacionales.</a:t>
            </a:r>
          </a:p>
          <a:p>
            <a:pPr algn="just"/>
            <a:r>
              <a:rPr lang="es-ES" sz="400" dirty="0">
                <a:latin typeface="Garamond" panose="02020404030301010803" pitchFamily="18" charset="0"/>
              </a:rPr>
              <a:t>3.4.2. Adquisición de terrenos aptos para la construcción de vivienda nueva (si se requiere).</a:t>
            </a:r>
          </a:p>
          <a:p>
            <a:pPr algn="just"/>
            <a:r>
              <a:rPr lang="es-ES" sz="400" dirty="0">
                <a:latin typeface="Garamond" panose="02020404030301010803" pitchFamily="18" charset="0"/>
              </a:rPr>
              <a:t>3.4.3. Plan de trabajo de las obras específicas en cada etapa de mudanza.</a:t>
            </a:r>
          </a:p>
          <a:p>
            <a:pPr algn="just"/>
            <a:r>
              <a:rPr lang="es-ES" sz="400" dirty="0">
                <a:latin typeface="Garamond" panose="02020404030301010803" pitchFamily="18" charset="0"/>
              </a:rPr>
              <a:t>3.4.4. Listado de adjudicatarios de soluciones habitacionales.</a:t>
            </a:r>
          </a:p>
          <a:p>
            <a:pPr algn="just"/>
            <a:r>
              <a:rPr lang="es-ES" sz="400" dirty="0">
                <a:latin typeface="Garamond" panose="02020404030301010803" pitchFamily="18" charset="0"/>
              </a:rPr>
              <a:t>3.4.5. Operatoria de relocalización. Debe estar asegurada la solución habitacional de destino previamente a la entrega de la vivienda a demoler.</a:t>
            </a:r>
          </a:p>
          <a:p>
            <a:pPr algn="just"/>
            <a:r>
              <a:rPr lang="es-ES" sz="400" dirty="0">
                <a:latin typeface="Garamond" panose="02020404030301010803" pitchFamily="18" charset="0"/>
              </a:rPr>
              <a:t>3.4.6. Mecanismos para garantizar el acceso a servicios de transporte, salud, alimentación, recreación y educación en la nueva localización.</a:t>
            </a:r>
          </a:p>
          <a:p>
            <a:pPr algn="just"/>
            <a:r>
              <a:rPr lang="es-ES" sz="400" dirty="0">
                <a:latin typeface="Garamond" panose="02020404030301010803" pitchFamily="18" charset="0"/>
              </a:rPr>
              <a:t>3.4.7. Planificación del abordaje social y técnico del post intervención según punto  4.3.</a:t>
            </a:r>
          </a:p>
          <a:p>
            <a:pPr lvl="1" algn="just"/>
            <a:r>
              <a:rPr lang="es-ES" sz="400" dirty="0">
                <a:latin typeface="Garamond" panose="02020404030301010803" pitchFamily="18" charset="0"/>
              </a:rPr>
              <a:t> </a:t>
            </a:r>
            <a:r>
              <a:rPr lang="es-ES" sz="400" b="1" dirty="0">
                <a:latin typeface="Garamond" panose="02020404030301010803" pitchFamily="18" charset="0"/>
              </a:rPr>
              <a:t>Plan de regularización </a:t>
            </a:r>
            <a:r>
              <a:rPr lang="es-ES" sz="400" b="1" dirty="0" err="1">
                <a:latin typeface="Garamond" panose="02020404030301010803" pitchFamily="18" charset="0"/>
              </a:rPr>
              <a:t>dominial</a:t>
            </a:r>
            <a:r>
              <a:rPr lang="es-ES" sz="400" b="1" dirty="0">
                <a:latin typeface="Garamond" panose="02020404030301010803" pitchFamily="18" charset="0"/>
              </a:rPr>
              <a:t> y planes financieros</a:t>
            </a:r>
            <a:endParaRPr lang="es-ES" sz="400" dirty="0">
              <a:latin typeface="Garamond" panose="02020404030301010803" pitchFamily="18" charset="0"/>
            </a:endParaRPr>
          </a:p>
          <a:p>
            <a:pPr algn="just"/>
            <a:r>
              <a:rPr lang="es-ES" sz="400" dirty="0">
                <a:latin typeface="Garamond" panose="02020404030301010803" pitchFamily="18" charset="0"/>
              </a:rPr>
              <a:t>Debe identificarse y evaluarse las alternativas jurídicas-financieras para garantizar la seguridad jurídica de la tenencia y la regularización </a:t>
            </a:r>
            <a:r>
              <a:rPr lang="es-ES" sz="400" dirty="0" err="1">
                <a:latin typeface="Garamond" panose="02020404030301010803" pitchFamily="18" charset="0"/>
              </a:rPr>
              <a:t>dominial</a:t>
            </a:r>
            <a:r>
              <a:rPr lang="es-ES" sz="400" dirty="0">
                <a:latin typeface="Garamond" panose="02020404030301010803" pitchFamily="18" charset="0"/>
              </a:rPr>
              <a:t> según los puntos 2.8., 2.10., 2.11. y 2.12.</a:t>
            </a:r>
          </a:p>
          <a:p>
            <a:pPr lvl="1" algn="just"/>
            <a:r>
              <a:rPr lang="es-ES" sz="400" dirty="0">
                <a:latin typeface="Garamond" panose="02020404030301010803" pitchFamily="18" charset="0"/>
              </a:rPr>
              <a:t> </a:t>
            </a:r>
            <a:r>
              <a:rPr lang="es-ES" sz="400" b="1" dirty="0">
                <a:latin typeface="Garamond" panose="02020404030301010803" pitchFamily="18" charset="0"/>
              </a:rPr>
              <a:t>Plan de contingencia</a:t>
            </a:r>
            <a:endParaRPr lang="es-ES" sz="400" dirty="0">
              <a:latin typeface="Garamond" panose="02020404030301010803" pitchFamily="18" charset="0"/>
            </a:endParaRPr>
          </a:p>
          <a:p>
            <a:pPr algn="just"/>
            <a:r>
              <a:rPr lang="es-ES" sz="400" dirty="0">
                <a:latin typeface="Garamond" panose="02020404030301010803" pitchFamily="18" charset="0"/>
              </a:rPr>
              <a:t>El Plan de contingencia está constituido por acciones destinadas a garantizar condiciones mínimas de habitabilidad y acceso a servicios básicos en el tiempo que transcurre hasta la concreción de las soluciones habitacionales definitivas. Deberá contar con los siguientes componentes:</a:t>
            </a:r>
          </a:p>
          <a:p>
            <a:pPr algn="just"/>
            <a:r>
              <a:rPr lang="es-ES" sz="400" dirty="0">
                <a:latin typeface="Garamond" panose="02020404030301010803" pitchFamily="18" charset="0"/>
              </a:rPr>
              <a:t>3.6.1. Diagnósticos colectivos de priorización de problemáticas </a:t>
            </a:r>
            <a:r>
              <a:rPr lang="es-ES" sz="400" dirty="0" err="1">
                <a:latin typeface="Garamond" panose="02020404030301010803" pitchFamily="18" charset="0"/>
              </a:rPr>
              <a:t>socioambientales</a:t>
            </a:r>
            <a:r>
              <a:rPr lang="es-ES" sz="400" dirty="0">
                <a:latin typeface="Garamond" panose="02020404030301010803" pitchFamily="18" charset="0"/>
              </a:rPr>
              <a:t>.</a:t>
            </a:r>
          </a:p>
          <a:p>
            <a:pPr algn="just"/>
            <a:r>
              <a:rPr lang="es-ES" sz="400" dirty="0">
                <a:latin typeface="Garamond" panose="02020404030301010803" pitchFamily="18" charset="0"/>
              </a:rPr>
              <a:t>3.6.2. Proyectos de intervención (objetivo, cronograma, presupuesto, responsables, fuente de financiamiento, etc.) para la atención de las problemáticas priorizadas.</a:t>
            </a:r>
          </a:p>
          <a:p>
            <a:pPr lvl="1" algn="just"/>
            <a:r>
              <a:rPr lang="es-ES" sz="400" b="1" dirty="0">
                <a:latin typeface="Garamond" panose="02020404030301010803" pitchFamily="18" charset="0"/>
              </a:rPr>
              <a:t> Definiciones institucionales</a:t>
            </a:r>
            <a:endParaRPr lang="es-ES" sz="400" dirty="0">
              <a:latin typeface="Garamond" panose="02020404030301010803" pitchFamily="18" charset="0"/>
            </a:endParaRPr>
          </a:p>
          <a:p>
            <a:pPr algn="just"/>
            <a:r>
              <a:rPr lang="es-ES" sz="400" dirty="0">
                <a:latin typeface="Garamond" panose="02020404030301010803" pitchFamily="18" charset="0"/>
              </a:rPr>
              <a:t>Entre las principales definiciones institucionales, se destacan:</a:t>
            </a:r>
          </a:p>
          <a:p>
            <a:pPr algn="just"/>
            <a:r>
              <a:rPr lang="es-ES" sz="400" dirty="0">
                <a:latin typeface="Garamond" panose="02020404030301010803" pitchFamily="18" charset="0"/>
              </a:rPr>
              <a:t>3.7.1. Definición de equipos sociales y técnicos: las dimensiones que integran los procesos habitacionales pertenecen al ámbito de lo urbano, lo social, lo ambiental y lo legal, entre otras, por lo tanto, la planificación y ejecución de los procesos implican la conformación de equipos con profesionales y técnicos de estas disciplinas. Además, resulta  central la permanencia de estos equipos durante todas las etapas de cada proceso, incluyendo el abordaje post intervención.</a:t>
            </a:r>
          </a:p>
          <a:p>
            <a:pPr algn="just"/>
            <a:r>
              <a:rPr lang="es-ES" sz="400" dirty="0">
                <a:latin typeface="Garamond" panose="02020404030301010803" pitchFamily="18" charset="0"/>
              </a:rPr>
              <a:t>3.7.2. Presupuesto y recursos públicos necesarios para realizar todas las acciones y obras necesarias.</a:t>
            </a:r>
          </a:p>
          <a:p>
            <a:pPr lvl="1" algn="just"/>
            <a:r>
              <a:rPr lang="es-ES" sz="400" b="1" dirty="0">
                <a:latin typeface="Garamond" panose="02020404030301010803" pitchFamily="18" charset="0"/>
              </a:rPr>
              <a:t> Mecanismos de monitoreo y evaluación</a:t>
            </a:r>
            <a:endParaRPr lang="es-ES" sz="400" dirty="0">
              <a:latin typeface="Garamond" panose="02020404030301010803" pitchFamily="18" charset="0"/>
            </a:endParaRPr>
          </a:p>
          <a:p>
            <a:pPr algn="just"/>
            <a:r>
              <a:rPr lang="es-ES" sz="400" dirty="0">
                <a:latin typeface="Garamond" panose="02020404030301010803" pitchFamily="18" charset="0"/>
              </a:rPr>
              <a:t>Los sistemas de monitoreo y evaluación del proceso que atraviesan transversalmente todas las etapas, permiten un ejercicio reflexivo y la generación de insumos para la toma de decisiones. Estas instancias deben comprender la participación comunitaria desde el momento de definición de los objetivos y metodologías para la evaluación y la información producida debe estar a disposición de la población involucrada.</a:t>
            </a:r>
          </a:p>
          <a:p>
            <a:pPr algn="just"/>
            <a:endParaRPr lang="es-ES" sz="400" dirty="0">
              <a:latin typeface="Garamond" panose="02020404030301010803" pitchFamily="18" charset="0"/>
            </a:endParaRPr>
          </a:p>
        </p:txBody>
      </p:sp>
      <p:sp>
        <p:nvSpPr>
          <p:cNvPr id="19" name="CuadroTexto 5"/>
          <p:cNvSpPr txBox="1"/>
          <p:nvPr/>
        </p:nvSpPr>
        <p:spPr>
          <a:xfrm>
            <a:off x="9033830" y="2282546"/>
            <a:ext cx="2725288" cy="4259684"/>
          </a:xfrm>
          <a:prstGeom prst="rect">
            <a:avLst/>
          </a:prstGeom>
          <a:noFill/>
        </p:spPr>
        <p:txBody>
          <a:bodyPr wrap="square" rtlCol="0">
            <a:noAutofit/>
          </a:bodyPr>
          <a:lstStyle/>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	ABORDAJE SOCIAL Y TÉCNICO A IMPLEMENTAR EN CADA ETAPA DEL PROCESO DE INTERVENCIÓN</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4.1. Abordaje previo a la intervención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Desde el diseño de la planificación integral cumpliendo con los componentes descriptos en el punto 3 y previo a cada intervención, se requerirá la realización de las actividades del abordaje social y técnico que se enumeran a continuación: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4.1.1.	Abordaje social</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definición y capacitación de los equipos sociales y técnicos que abordarán el proceso.</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b.La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inserción territorial y toma de contacto con la población involucrada.</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c.La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implementación de dispositivos para garantizar la información y la participación de la población afectada, incluyendo la realización de Mesas de trabajo atendiendo los puntos 2.5 y 6.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realización de censos, actualización de datos, y todo levantamiento de información que sirva a la conformación de los diagnósticos necesarios para la planificación de las intervenciones, cumpliendo con los contenidos mínimos y parámetros de los puntos 2.14 y 3.1.</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e.La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elaboración consensuada con la población de los criterios de adjudicación de los mejoramientos en casos de reurbanización o de las viviendas nuevas en casos de relocalización de acuerdo a lo regulado en el punto 7.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f.La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confección y comunicación del listado de adjudicatarios de mejoramientos y/o vivienda nueva.</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g.La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articulación con áreas de salud, educación, desarrollo social, cultura y deportes para garantizar la reconstrucción de las redes en el nuevo entorno y el acceso a los servicios urbanos y sociales, en el caso de relocalizaciones.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planificación del sostenimiento de las actividades comerciales y productivas.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i.La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recolección de documentación de la población, requerida para la adjudicación de las viviendas y la gestión de los servicios en el caso de las relocalizaciones.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j.La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planificación de las medidas de seguridad a cargo de las áreas del gobierno correspondientes, que se implementarán con el objetivo de evitar situaciones de inseguridad para la población afectada por los procesos de urbanización y relocalización, y de cuidar los predios destinados a vivienda social si aún no están en obra como también los predios que quedan vacantes en caso de demoliciones.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k.La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planificación del abordaje de las mascotas afectadas por la intervención.</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l.La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evaluación con la población de las distintas alternativas de regularización </a:t>
            </a: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dominial</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con sus programas financieros y la definición de la estrategia a implementar.</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m.La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organización de visitas de la población afectada a las obras de vivienda.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n.La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confección de manuales de uso de las viviendas nuevas y de posibles ampliaciones en caso de viviendas unifamiliares así como del funcionamiento de las instalaciones de servicios.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o.La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firma de actas de acuerdo con los vecinos afectados por relocalizaciones o por obras en sus viviendas, de modo previo a las intervenciones.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p.La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organización de talleres pre consorciales o de futura organización comunitaria, según corresponda.</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q.El</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abordaje de la integración de la población afectada a relocalización y la población receptora.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4.1.2.	Abordaje técnico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realización de relevamientos físicos para la elaboración de un diagnóstico habitacional y urbano de los barrios a abordar, siguiendo lo establecido en el punto 3.1.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b.La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elaboración de un Programa de Necesidades.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c.La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consecución de terrenos con las consiguientes evaluaciones ambientales que acrediten su idoneidad para la construcción de viviendas.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definición del alcance y la formulación de las obras de cicatrización a realizar en sectores afectados por demoliciones con sus respectivos cronogramas y presupuestos.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e.La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elaboración de anteproyectos de reurbanización.</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f.El</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diseño de las obras, mejoramientos y/o viviendas a construir, consensuado con la población afectada.</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g.La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presentación a los organismos del Estado pertinentes para financiar los proyectos de vivienda nueva, de obras de infraestructura, de mejoramientos y/o de cicatrización.</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h.El</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armado de pliegos de condiciones generales y de especificaciones técnicas, presupuestos oficiales, planes de trabajo y toda documentación necesaria para licitar y/o administrar las obras.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i.La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solicitud de factibilidad y el pedido de aprobación de los proyectos de infraestructura secundaria, así como la firma de los convenios de inspección con la prestadora de servicios públicos.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j.El</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inicio y ejecución de las obras de viviendas nuevas en el caso de relocalizaciones y el control de los contratistas designados para tal acción.</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k.La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articulación con áreas de transporte y empresas de servicios de modo de garantizar la accesibilidad en el nuevo entorno, en caso de relocalizaciones.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l.El</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análisis jurídico-financiero de las distintas alternativas de regularización </a:t>
            </a: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dominial</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4.2. Intervención: mudanza o trabajos de concreción de obras in situ.</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Esta etapa consiste en la ejecución de las intervenciones urbanas y habitacionales ya sean obras en el barrio mismo o mudanzas a viviendas nuevas, debiendo realizarse las siguientes acciones: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4.2.1.	Abordaje social</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difusión de información detallada a las familias directamente afectadas así como a las familias aledañas a las zonas de obra o relocalización para reducir la incertidumbre sobre las acciones en ejecución.</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b.La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realización de reuniones previas a la intervención de modo de evacuar dudas.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c.La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organización de la logística en el caso de las relocalizaciones, incluyendo modos de transporte de las pertenencias, logística de entrega de viviendas, equipos a cargo del proceso, cronograma detallado de mudanzas a realizar cada jornada, etc.</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d.Entrega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de actas de recepción de viviendas y/o mejoramientos.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4.2.2.	Abordaje técnico</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recepción provisoria con las observaciones de tareas pendientes y/o de trabajos a realizar y la recepción definitiva de las obras.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b.La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habilitación de todos los servicios básicos en el caso de entregas de vivienda nueva.</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c.La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implementación de dispositivos de constatación por parte de las familias sobre la calidad de las obras y/o de la vivienda adjudicada de modo de que puedan dar su conformidad o generar los reclamos pertinentes.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implementación de operativos de fumigación y/o desratización que se requieran para mitigar los efectos del movimiento de suelos y demoliciones sobre la presencia de plagas.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e.La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limpieza de aquellos predios en los que se hayan realizado demoliciones con su inmediata puesta en valor de modo de evitar intrusiones y/o su degradación ambiental.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4.3.Abordaje post intervención</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Luego de ejecutadas las obras de intervención o realizada la mudanza, deberán implementarse las siguientes acciones: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4.3.1.	Abordaje social</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recepción y sistematización de las demandas que surgen por problemas técnicos y su resolución.</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b.La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implementación de dispositivos de participación como Mesas de trabajo, según lo establecido en los puntos 2.5 y 6.</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c.La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resolución de problemas que puedan surgir en el proceso de reconstrucción de las redes de subsistencia de los afectados o en los accesos a educación, salud y comedores.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d.El</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fortalecimiento de la organización comunitaria de la población relocalizada mediante asambleas, talleres y organización de proyecto comunes relacionados con el nuevo hábitat.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e.En</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el caso de que las nuevas tipologías habitacionales sean de Propiedad Horizontal, se requiere el acompañamiento para la regularización consorcial mediante la implementación de asambleas consorciales por edificio y capacitación y asesoramiento a los administradores y consejos de administración.</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f.El</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abordaje de la integración de la población afectada a relocalización y la población receptora.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4.3.2.	Abordaje técnico</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resolución de los problemas técnicos que puedan surgir después de entregadas las viviendas o ejecutados los mejoramientos.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b.La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realización de capacitaciones y asesoramiento a las familias sobre el uso y mantenimiento de las nuevas instalaciones.</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c.La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puesta en valor participativa del espacio común o público. </a:t>
            </a:r>
            <a:endParaRPr lang="es-ES" sz="1200" dirty="0">
              <a:effectLst/>
              <a:latin typeface="Garamond" panose="02020404030301010803" pitchFamily="18" charset="0"/>
              <a:ea typeface="Times New Roman" panose="02020603050405020304" pitchFamily="18" charset="0"/>
            </a:endParaRPr>
          </a:p>
          <a:p>
            <a:pPr algn="just">
              <a:spcAft>
                <a:spcPts val="0"/>
              </a:spcAft>
            </a:pP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d.La</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regularización </a:t>
            </a:r>
            <a:r>
              <a:rPr lang="es-ES" sz="3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dominial</a:t>
            </a:r>
            <a:r>
              <a:rPr lang="es-ES" sz="3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de las viviendas de acuerdo a lo establecido en el punto 2.10.5 y la gestión por parte de las jurisdicciones locales de la afectación de los inmuebles al régimen de protección de la vivienda, en caso de que los adjudicatarios estén de acuerdo, en concordancia con lo establecido en los puntos 8.2.9 y 8.3.12.</a:t>
            </a:r>
            <a:endParaRPr lang="es-ES" sz="1200" dirty="0">
              <a:effectLst/>
              <a:latin typeface="Garamond" panose="02020404030301010803" pitchFamily="18" charset="0"/>
              <a:ea typeface="Times New Roman" panose="02020603050405020304" pitchFamily="18" charset="0"/>
            </a:endParaRPr>
          </a:p>
        </p:txBody>
      </p:sp>
      <p:sp>
        <p:nvSpPr>
          <p:cNvPr id="20" name="Shape 468"/>
          <p:cNvSpPr/>
          <p:nvPr/>
        </p:nvSpPr>
        <p:spPr>
          <a:xfrm>
            <a:off x="5779277" y="1362534"/>
            <a:ext cx="3037336" cy="431196"/>
          </a:xfrm>
          <a:prstGeom prst="rect">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dirty="0">
                <a:solidFill>
                  <a:srgbClr val="0C0C0C"/>
                </a:solidFill>
                <a:latin typeface="Garamond" panose="02020404030301010803" pitchFamily="18" charset="0"/>
                <a:ea typeface="Garamond"/>
                <a:cs typeface="Garamond"/>
                <a:sym typeface="Garamond"/>
              </a:rPr>
              <a:t>Planificación integral</a:t>
            </a:r>
            <a:endParaRPr sz="1800" dirty="0">
              <a:latin typeface="Garamond" panose="02020404030301010803" pitchFamily="18" charset="0"/>
            </a:endParaRPr>
          </a:p>
        </p:txBody>
      </p:sp>
      <p:sp>
        <p:nvSpPr>
          <p:cNvPr id="21" name="Shape 468"/>
          <p:cNvSpPr/>
          <p:nvPr/>
        </p:nvSpPr>
        <p:spPr>
          <a:xfrm>
            <a:off x="9033830" y="1389005"/>
            <a:ext cx="3037336" cy="431196"/>
          </a:xfrm>
          <a:prstGeom prst="rect">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dirty="0">
                <a:solidFill>
                  <a:srgbClr val="0C0C0C"/>
                </a:solidFill>
                <a:latin typeface="Garamond" panose="02020404030301010803" pitchFamily="18" charset="0"/>
                <a:ea typeface="Garamond"/>
                <a:cs typeface="Garamond"/>
                <a:sym typeface="Garamond"/>
              </a:rPr>
              <a:t>Etapas de abordaje</a:t>
            </a:r>
            <a:endParaRPr sz="1800" dirty="0">
              <a:latin typeface="Garamond" panose="02020404030301010803" pitchFamily="18" charset="0"/>
            </a:endParaRPr>
          </a:p>
        </p:txBody>
      </p:sp>
      <p:sp>
        <p:nvSpPr>
          <p:cNvPr id="22" name="Rectángulo redondeado 21"/>
          <p:cNvSpPr/>
          <p:nvPr/>
        </p:nvSpPr>
        <p:spPr>
          <a:xfrm>
            <a:off x="359724" y="1362534"/>
            <a:ext cx="4198628" cy="4894987"/>
          </a:xfrm>
          <a:prstGeom prst="roundRect">
            <a:avLst/>
          </a:prstGeom>
          <a:solidFill>
            <a:srgbClr val="A99B87">
              <a:alpha val="2941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lang="es-ES" b="1">
              <a:solidFill>
                <a:srgbClr val="0C0C0C"/>
              </a:solidFill>
              <a:latin typeface="Garamond" panose="02020404030301010803" pitchFamily="18" charset="0"/>
              <a:ea typeface="Garamond"/>
              <a:cs typeface="Garamond"/>
              <a:sym typeface="Arial"/>
            </a:endParaRPr>
          </a:p>
        </p:txBody>
      </p:sp>
      <p:sp>
        <p:nvSpPr>
          <p:cNvPr id="23" name="Shape 457"/>
          <p:cNvSpPr/>
          <p:nvPr/>
        </p:nvSpPr>
        <p:spPr>
          <a:xfrm rot="-957756">
            <a:off x="3098800" y="2187575"/>
            <a:ext cx="6637338" cy="3143250"/>
          </a:xfrm>
          <a:prstGeom prst="rect">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dirty="0">
                <a:solidFill>
                  <a:srgbClr val="0C0C0C"/>
                </a:solidFill>
                <a:latin typeface="Garamond" panose="02020404030301010803" pitchFamily="18" charset="0"/>
                <a:ea typeface="Garamond"/>
                <a:cs typeface="Garamond"/>
                <a:sym typeface="Garamond"/>
              </a:rPr>
              <a:t>Cuánto cuesta este derecho y los procesos?</a:t>
            </a:r>
          </a:p>
          <a:p>
            <a:pPr marL="0" marR="0" lvl="0" indent="0" algn="ctr" rtl="0">
              <a:spcBef>
                <a:spcPts val="0"/>
              </a:spcBef>
              <a:spcAft>
                <a:spcPts val="0"/>
              </a:spcAft>
              <a:buNone/>
            </a:pPr>
            <a:r>
              <a:rPr lang="es-MX" sz="4400" b="1" dirty="0">
                <a:solidFill>
                  <a:srgbClr val="0C0C0C"/>
                </a:solidFill>
                <a:latin typeface="Garamond" panose="02020404030301010803" pitchFamily="18" charset="0"/>
                <a:ea typeface="Garamond"/>
                <a:cs typeface="Garamond"/>
                <a:sym typeface="Garamond"/>
              </a:rPr>
              <a:t>Quién lo paga y cómo se paga??</a:t>
            </a:r>
            <a:endParaRPr sz="4400" b="1" dirty="0">
              <a:solidFill>
                <a:srgbClr val="0C0C0C"/>
              </a:solidFill>
              <a:latin typeface="Garamond" panose="02020404030301010803" pitchFamily="18" charset="0"/>
              <a:ea typeface="Garamond"/>
              <a:cs typeface="Garamond"/>
              <a:sym typeface="Garamond"/>
            </a:endParaRPr>
          </a:p>
        </p:txBody>
      </p:sp>
    </p:spTree>
    <p:extLst>
      <p:ext uri="{BB962C8B-B14F-4D97-AF65-F5344CB8AC3E}">
        <p14:creationId xmlns:p14="http://schemas.microsoft.com/office/powerpoint/2010/main" val="26522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animBg="1"/>
      <p:bldP spid="15" grpId="0" animBg="1"/>
      <p:bldP spid="16" grpId="0" animBg="1"/>
      <p:bldP spid="17" grpId="0" animBg="1"/>
      <p:bldP spid="18" grpId="0"/>
      <p:bldP spid="19" grpId="0"/>
      <p:bldP spid="20" grpId="0" animBg="1"/>
      <p:bldP spid="21"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6" name="Shape 466"/>
          <p:cNvSpPr/>
          <p:nvPr/>
        </p:nvSpPr>
        <p:spPr>
          <a:xfrm>
            <a:off x="0" y="6696075"/>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Shape 467"/>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 name="Shape 468"/>
          <p:cNvSpPr/>
          <p:nvPr/>
        </p:nvSpPr>
        <p:spPr>
          <a:xfrm>
            <a:off x="889806" y="686786"/>
            <a:ext cx="4294188" cy="1824504"/>
          </a:xfrm>
          <a:prstGeom prst="rect">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dirty="0">
                <a:solidFill>
                  <a:srgbClr val="0C0C0C"/>
                </a:solidFill>
                <a:latin typeface="Garamond" panose="02020404030301010803" pitchFamily="18" charset="0"/>
                <a:ea typeface="Garamond"/>
                <a:cs typeface="Garamond"/>
                <a:sym typeface="Garamond"/>
              </a:rPr>
              <a:t>Cuánto cuesta??</a:t>
            </a:r>
            <a:endParaRPr dirty="0">
              <a:latin typeface="Garamond" panose="02020404030301010803" pitchFamily="18" charset="0"/>
            </a:endParaRPr>
          </a:p>
        </p:txBody>
      </p:sp>
      <p:sp>
        <p:nvSpPr>
          <p:cNvPr id="469" name="Shape 469"/>
          <p:cNvSpPr txBox="1"/>
          <p:nvPr/>
        </p:nvSpPr>
        <p:spPr>
          <a:xfrm>
            <a:off x="6246812" y="686786"/>
            <a:ext cx="4167188"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2400" b="1" dirty="0">
                <a:solidFill>
                  <a:schemeClr val="dk1"/>
                </a:solidFill>
                <a:latin typeface="Garamond" panose="02020404030301010803" pitchFamily="18" charset="0"/>
                <a:ea typeface="Garamond"/>
                <a:cs typeface="Garamond"/>
                <a:sym typeface="Garamond"/>
              </a:rPr>
              <a:t>Cuánto? Las incertidumbres en torno al costo…</a:t>
            </a:r>
            <a:endParaRPr dirty="0">
              <a:latin typeface="Garamond" panose="02020404030301010803" pitchFamily="18" charset="0"/>
            </a:endParaRPr>
          </a:p>
          <a:p>
            <a:pPr marL="285750" marR="0" lvl="0" indent="-285750" algn="l" rtl="0">
              <a:spcBef>
                <a:spcPts val="0"/>
              </a:spcBef>
              <a:spcAft>
                <a:spcPts val="0"/>
              </a:spcAft>
              <a:buClr>
                <a:schemeClr val="dk1"/>
              </a:buClr>
              <a:buSzPts val="2400"/>
              <a:buFont typeface="Garamond"/>
              <a:buChar char="-"/>
            </a:pPr>
            <a:r>
              <a:rPr lang="es-MX" sz="2400" dirty="0">
                <a:solidFill>
                  <a:schemeClr val="dk1"/>
                </a:solidFill>
                <a:latin typeface="Garamond" panose="02020404030301010803" pitchFamily="18" charset="0"/>
                <a:ea typeface="Garamond"/>
                <a:cs typeface="Garamond"/>
                <a:sym typeface="Garamond"/>
              </a:rPr>
              <a:t>Cuál es la población que está dentro de la causa judicial?</a:t>
            </a:r>
            <a:endParaRPr dirty="0">
              <a:latin typeface="Garamond" panose="02020404030301010803" pitchFamily="18" charset="0"/>
            </a:endParaRPr>
          </a:p>
          <a:p>
            <a:pPr marL="285750" marR="0" lvl="0" indent="-285750" algn="l" rtl="0">
              <a:spcBef>
                <a:spcPts val="0"/>
              </a:spcBef>
              <a:spcAft>
                <a:spcPts val="0"/>
              </a:spcAft>
              <a:buClr>
                <a:schemeClr val="dk1"/>
              </a:buClr>
              <a:buSzPts val="2400"/>
              <a:buFont typeface="Garamond"/>
              <a:buChar char="-"/>
            </a:pPr>
            <a:r>
              <a:rPr lang="es-MX" sz="2400" dirty="0">
                <a:solidFill>
                  <a:schemeClr val="dk1"/>
                </a:solidFill>
                <a:latin typeface="Garamond" panose="02020404030301010803" pitchFamily="18" charset="0"/>
                <a:ea typeface="Garamond"/>
                <a:cs typeface="Garamond"/>
                <a:sym typeface="Garamond"/>
              </a:rPr>
              <a:t>El factor temporal</a:t>
            </a:r>
            <a:endParaRPr sz="2400" dirty="0">
              <a:solidFill>
                <a:schemeClr val="dk1"/>
              </a:solidFill>
              <a:latin typeface="Garamond" panose="02020404030301010803" pitchFamily="18" charset="0"/>
              <a:ea typeface="Garamond"/>
              <a:cs typeface="Garamond"/>
              <a:sym typeface="Garamond"/>
            </a:endParaRPr>
          </a:p>
        </p:txBody>
      </p:sp>
      <p:sp>
        <p:nvSpPr>
          <p:cNvPr id="470" name="Shape 470"/>
          <p:cNvSpPr txBox="1"/>
          <p:nvPr/>
        </p:nvSpPr>
        <p:spPr>
          <a:xfrm>
            <a:off x="6096000" y="3962078"/>
            <a:ext cx="539908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2400" b="1">
                <a:solidFill>
                  <a:schemeClr val="dk1"/>
                </a:solidFill>
                <a:latin typeface="Garamond" panose="02020404030301010803" pitchFamily="18" charset="0"/>
                <a:ea typeface="Garamond"/>
                <a:cs typeface="Garamond"/>
                <a:sym typeface="Garamond"/>
              </a:rPr>
              <a:t>- EL ESTADO</a:t>
            </a:r>
            <a:endParaRPr>
              <a:latin typeface="Garamond" panose="02020404030301010803" pitchFamily="18" charset="0"/>
            </a:endParaRPr>
          </a:p>
          <a:p>
            <a:pPr marL="0" marR="0" lvl="0" indent="0" algn="l" rtl="0">
              <a:spcBef>
                <a:spcPts val="0"/>
              </a:spcBef>
              <a:spcAft>
                <a:spcPts val="0"/>
              </a:spcAft>
              <a:buNone/>
            </a:pPr>
            <a:r>
              <a:rPr lang="es-MX" sz="2400" b="1">
                <a:solidFill>
                  <a:schemeClr val="dk1"/>
                </a:solidFill>
                <a:latin typeface="Garamond" panose="02020404030301010803" pitchFamily="18" charset="0"/>
                <a:ea typeface="Garamond"/>
                <a:cs typeface="Garamond"/>
                <a:sym typeface="Garamond"/>
              </a:rPr>
              <a:t>- LA POBLACIÓN AFECTADA</a:t>
            </a:r>
            <a:endParaRPr sz="2400" b="1">
              <a:solidFill>
                <a:schemeClr val="dk1"/>
              </a:solidFill>
              <a:latin typeface="Garamond" panose="02020404030301010803" pitchFamily="18" charset="0"/>
              <a:ea typeface="Garamond"/>
              <a:cs typeface="Garamond"/>
              <a:sym typeface="Garamond"/>
            </a:endParaRPr>
          </a:p>
        </p:txBody>
      </p:sp>
      <p:sp>
        <p:nvSpPr>
          <p:cNvPr id="471" name="Shape 471"/>
          <p:cNvSpPr/>
          <p:nvPr/>
        </p:nvSpPr>
        <p:spPr>
          <a:xfrm>
            <a:off x="889806" y="3517549"/>
            <a:ext cx="4294188" cy="1720056"/>
          </a:xfrm>
          <a:prstGeom prst="rect">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4400" b="1">
                <a:solidFill>
                  <a:srgbClr val="0C0C0C"/>
                </a:solidFill>
                <a:latin typeface="Garamond" panose="02020404030301010803" pitchFamily="18" charset="0"/>
                <a:ea typeface="Garamond"/>
                <a:cs typeface="Garamond"/>
                <a:sym typeface="Garamond"/>
              </a:rPr>
              <a:t>Quién lo paga y cómo se paga??</a:t>
            </a:r>
            <a:endParaRPr sz="4400" b="1">
              <a:solidFill>
                <a:srgbClr val="0C0C0C"/>
              </a:solidFill>
              <a:latin typeface="Garamond" panose="02020404030301010803" pitchFamily="18" charset="0"/>
              <a:ea typeface="Garamond"/>
              <a:cs typeface="Garamond"/>
              <a:sym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7" name="Shape 477"/>
          <p:cNvSpPr/>
          <p:nvPr/>
        </p:nvSpPr>
        <p:spPr>
          <a:xfrm>
            <a:off x="0" y="6696075"/>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478" name="Shape 478"/>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Shape 510"/>
          <p:cNvSpPr/>
          <p:nvPr/>
        </p:nvSpPr>
        <p:spPr>
          <a:xfrm>
            <a:off x="279375" y="4472196"/>
            <a:ext cx="1697927" cy="671886"/>
          </a:xfrm>
          <a:prstGeom prst="homePlate">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dirty="0">
                <a:solidFill>
                  <a:srgbClr val="0C0C0C"/>
                </a:solidFill>
                <a:latin typeface="Garamond" panose="02020404030301010803" pitchFamily="18" charset="0"/>
                <a:ea typeface="Garamond"/>
                <a:cs typeface="Garamond"/>
                <a:sym typeface="Garamond"/>
              </a:rPr>
              <a:t>La población</a:t>
            </a:r>
            <a:endParaRPr sz="1800" b="1" dirty="0">
              <a:solidFill>
                <a:srgbClr val="0C0C0C"/>
              </a:solidFill>
              <a:latin typeface="Garamond" panose="02020404030301010803" pitchFamily="18" charset="0"/>
              <a:ea typeface="Garamond"/>
              <a:cs typeface="Garamond"/>
              <a:sym typeface="Garamond"/>
            </a:endParaRPr>
          </a:p>
        </p:txBody>
      </p:sp>
      <p:sp>
        <p:nvSpPr>
          <p:cNvPr id="12" name="Shape 511"/>
          <p:cNvSpPr/>
          <p:nvPr/>
        </p:nvSpPr>
        <p:spPr>
          <a:xfrm>
            <a:off x="279376" y="1591776"/>
            <a:ext cx="1697927" cy="620102"/>
          </a:xfrm>
          <a:prstGeom prst="homePlate">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dirty="0">
                <a:solidFill>
                  <a:srgbClr val="0C0C0C"/>
                </a:solidFill>
                <a:latin typeface="Garamond" panose="02020404030301010803" pitchFamily="18" charset="0"/>
                <a:ea typeface="Garamond"/>
                <a:cs typeface="Garamond"/>
                <a:sym typeface="Garamond"/>
              </a:rPr>
              <a:t>El Estado</a:t>
            </a:r>
            <a:endParaRPr sz="1800" b="1" dirty="0">
              <a:solidFill>
                <a:srgbClr val="0C0C0C"/>
              </a:solidFill>
              <a:latin typeface="Garamond" panose="02020404030301010803" pitchFamily="18" charset="0"/>
              <a:ea typeface="Garamond"/>
              <a:cs typeface="Garamond"/>
              <a:sym typeface="Garamond"/>
            </a:endParaRPr>
          </a:p>
        </p:txBody>
      </p:sp>
      <p:sp>
        <p:nvSpPr>
          <p:cNvPr id="13" name="Shape 468"/>
          <p:cNvSpPr/>
          <p:nvPr/>
        </p:nvSpPr>
        <p:spPr>
          <a:xfrm>
            <a:off x="2111175" y="704671"/>
            <a:ext cx="8509335" cy="478698"/>
          </a:xfrm>
          <a:prstGeom prst="rect">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gn="just"/>
            <a:r>
              <a:rPr lang="es-MX" sz="1800" b="1" dirty="0">
                <a:solidFill>
                  <a:schemeClr val="dk1"/>
                </a:solidFill>
                <a:latin typeface="Garamond" panose="02020404030301010803" pitchFamily="18" charset="0"/>
                <a:ea typeface="Garamond"/>
                <a:cs typeface="Garamond"/>
                <a:sym typeface="Garamond"/>
              </a:rPr>
              <a:t>Compromiso y disponibilidad de los recursos públicos necesarios (2.15. Protocolo)</a:t>
            </a:r>
            <a:endParaRPr sz="1800" dirty="0">
              <a:latin typeface="Garamond" panose="02020404030301010803" pitchFamily="18" charset="0"/>
            </a:endParaRPr>
          </a:p>
        </p:txBody>
      </p:sp>
      <p:sp>
        <p:nvSpPr>
          <p:cNvPr id="14" name="CuadroTexto 13"/>
          <p:cNvSpPr txBox="1"/>
          <p:nvPr/>
        </p:nvSpPr>
        <p:spPr>
          <a:xfrm>
            <a:off x="2111175" y="1323578"/>
            <a:ext cx="10080825" cy="1477328"/>
          </a:xfrm>
          <a:prstGeom prst="rect">
            <a:avLst/>
          </a:prstGeom>
          <a:noFill/>
        </p:spPr>
        <p:txBody>
          <a:bodyPr wrap="square" rtlCol="0">
            <a:spAutoFit/>
          </a:bodyPr>
          <a:lstStyle/>
          <a:p>
            <a:r>
              <a:rPr lang="es-AR" sz="1800" dirty="0">
                <a:latin typeface="Garamond" panose="02020404030301010803" pitchFamily="18" charset="0"/>
              </a:rPr>
              <a:t>La planificación integral debe incluir garantías presupuestarias</a:t>
            </a:r>
          </a:p>
          <a:p>
            <a:r>
              <a:rPr lang="es-AR" sz="1800" dirty="0">
                <a:latin typeface="Garamond" panose="02020404030301010803" pitchFamily="18" charset="0"/>
              </a:rPr>
              <a:t>Deber de las jurisdicciones de gestionar y generar distintas fuentes de financiamiento</a:t>
            </a:r>
          </a:p>
          <a:p>
            <a:r>
              <a:rPr lang="es-AR" sz="1800" dirty="0">
                <a:latin typeface="Garamond" panose="02020404030301010803" pitchFamily="18" charset="0"/>
              </a:rPr>
              <a:t>Mención instrumentos: destinación preferente para VIS de recursos de recuperación de plusvalías urbanas, y tributos que sancionan ociosidad</a:t>
            </a:r>
            <a:endParaRPr lang="es-ES" sz="1800" dirty="0">
              <a:latin typeface="Garamond" panose="02020404030301010803" pitchFamily="18" charset="0"/>
            </a:endParaRPr>
          </a:p>
          <a:p>
            <a:endParaRPr lang="es-ES" sz="1800" dirty="0">
              <a:latin typeface="Garamond" panose="02020404030301010803" pitchFamily="18" charset="0"/>
            </a:endParaRPr>
          </a:p>
        </p:txBody>
      </p:sp>
      <p:sp>
        <p:nvSpPr>
          <p:cNvPr id="15" name="CuadroTexto 14"/>
          <p:cNvSpPr txBox="1"/>
          <p:nvPr/>
        </p:nvSpPr>
        <p:spPr>
          <a:xfrm>
            <a:off x="2111175" y="2552283"/>
            <a:ext cx="9669394" cy="923330"/>
          </a:xfrm>
          <a:prstGeom prst="rect">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defPPr>
              <a:defRPr lang="es-ES"/>
            </a:defPPr>
            <a:lvl1pPr lvl="0" algn="just">
              <a:defRPr b="1">
                <a:solidFill>
                  <a:schemeClr val="dk1"/>
                </a:solidFill>
                <a:latin typeface="Garamond"/>
                <a:ea typeface="Garamond"/>
                <a:cs typeface="Garamond"/>
              </a:defRPr>
            </a:lvl1pPr>
          </a:lstStyle>
          <a:p>
            <a:r>
              <a:rPr lang="es-MX" sz="1800" dirty="0">
                <a:latin typeface="Garamond" panose="02020404030301010803" pitchFamily="18" charset="0"/>
                <a:sym typeface="Garamond"/>
              </a:rPr>
              <a:t>Importancia de diseñar e implementen instrumentos de política territorial a fin de garantizar el acceso a un hábitat saludable (considerandos)</a:t>
            </a:r>
            <a:endParaRPr lang="es-ES" sz="1800" dirty="0">
              <a:latin typeface="Garamond" panose="02020404030301010803" pitchFamily="18" charset="0"/>
            </a:endParaRPr>
          </a:p>
        </p:txBody>
      </p:sp>
      <p:sp>
        <p:nvSpPr>
          <p:cNvPr id="16" name="CuadroTexto 15"/>
          <p:cNvSpPr txBox="1"/>
          <p:nvPr/>
        </p:nvSpPr>
        <p:spPr>
          <a:xfrm>
            <a:off x="2111175" y="3627660"/>
            <a:ext cx="8367670" cy="923330"/>
          </a:xfrm>
          <a:prstGeom prst="rect">
            <a:avLst/>
          </a:prstGeom>
          <a:noFill/>
        </p:spPr>
        <p:txBody>
          <a:bodyPr wrap="square" rtlCol="0">
            <a:spAutoFit/>
          </a:bodyPr>
          <a:lstStyle/>
          <a:p>
            <a:r>
              <a:rPr lang="es-AR" sz="1800" dirty="0">
                <a:latin typeface="Garamond" panose="02020404030301010803" pitchFamily="18" charset="0"/>
              </a:rPr>
              <a:t>Banco de tierras para producción de VIS,</a:t>
            </a:r>
          </a:p>
          <a:p>
            <a:r>
              <a:rPr lang="es-AR" sz="1800" dirty="0">
                <a:latin typeface="Garamond" panose="02020404030301010803" pitchFamily="18" charset="0"/>
              </a:rPr>
              <a:t>Destinación preferente de plusvalías urbanas para proyectos de mejora habitacional o producción de vivienda social.</a:t>
            </a:r>
            <a:endParaRPr lang="es-ES" sz="1800" dirty="0">
              <a:latin typeface="Garamond" panose="02020404030301010803" pitchFamily="18" charset="0"/>
            </a:endParaRPr>
          </a:p>
        </p:txBody>
      </p:sp>
      <p:sp>
        <p:nvSpPr>
          <p:cNvPr id="19" name="Shape 468"/>
          <p:cNvSpPr/>
          <p:nvPr/>
        </p:nvSpPr>
        <p:spPr>
          <a:xfrm>
            <a:off x="2111175" y="4706642"/>
            <a:ext cx="8509335" cy="478698"/>
          </a:xfrm>
          <a:prstGeom prst="rect">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gn="just"/>
            <a:r>
              <a:rPr lang="es-MX" sz="1800" b="1" dirty="0">
                <a:solidFill>
                  <a:schemeClr val="dk1"/>
                </a:solidFill>
                <a:latin typeface="Garamond" panose="02020404030301010803" pitchFamily="18" charset="0"/>
                <a:ea typeface="Garamond"/>
                <a:cs typeface="Garamond"/>
                <a:sym typeface="Garamond"/>
              </a:rPr>
              <a:t>Sustentabilidad económica de la vivienda (2.8 Protocolo)</a:t>
            </a:r>
            <a:endParaRPr sz="1800" dirty="0">
              <a:latin typeface="Garamond" panose="02020404030301010803" pitchFamily="18" charset="0"/>
            </a:endParaRPr>
          </a:p>
        </p:txBody>
      </p:sp>
      <p:sp>
        <p:nvSpPr>
          <p:cNvPr id="20" name="CuadroTexto 19"/>
          <p:cNvSpPr txBox="1"/>
          <p:nvPr/>
        </p:nvSpPr>
        <p:spPr>
          <a:xfrm>
            <a:off x="2111175" y="5337035"/>
            <a:ext cx="8367670" cy="1477328"/>
          </a:xfrm>
          <a:prstGeom prst="rect">
            <a:avLst/>
          </a:prstGeom>
          <a:noFill/>
        </p:spPr>
        <p:txBody>
          <a:bodyPr wrap="square" rtlCol="0">
            <a:spAutoFit/>
          </a:bodyPr>
          <a:lstStyle/>
          <a:p>
            <a:r>
              <a:rPr lang="es-AR" sz="1800" dirty="0">
                <a:latin typeface="Garamond" panose="02020404030301010803" pitchFamily="18" charset="0"/>
              </a:rPr>
              <a:t>Medios de compensación valor de propiedades y pertenencias.</a:t>
            </a:r>
          </a:p>
          <a:p>
            <a:r>
              <a:rPr lang="es-AR" sz="1800" dirty="0">
                <a:latin typeface="Garamond" panose="02020404030301010803" pitchFamily="18" charset="0"/>
              </a:rPr>
              <a:t>Proporcionalidad de los costos a nivel de ingreso.</a:t>
            </a:r>
          </a:p>
          <a:p>
            <a:r>
              <a:rPr lang="es-AR" sz="1800" dirty="0">
                <a:latin typeface="Garamond" panose="02020404030301010803" pitchFamily="18" charset="0"/>
              </a:rPr>
              <a:t>Tarifas sociales, exenciones o reducciones tributarias, expensas consorciales accesibles.</a:t>
            </a:r>
          </a:p>
          <a:p>
            <a:r>
              <a:rPr lang="es-AR" sz="1800" dirty="0">
                <a:latin typeface="Garamond" panose="02020404030301010803" pitchFamily="18" charset="0"/>
              </a:rPr>
              <a:t>Diseño de vivienda con criterios de eficiencia y ahorro energético.</a:t>
            </a:r>
            <a:endParaRPr lang="es-ES" sz="1800" dirty="0">
              <a:latin typeface="Garamond" panose="02020404030301010803" pitchFamily="18" charset="0"/>
            </a:endParaRPr>
          </a:p>
          <a:p>
            <a:endParaRPr lang="es-ES" sz="1800" dirty="0">
              <a:latin typeface="Garamond" panose="02020404030301010803" pitchFamily="18" charset="0"/>
            </a:endParaRPr>
          </a:p>
        </p:txBody>
      </p:sp>
      <p:sp>
        <p:nvSpPr>
          <p:cNvPr id="21" name="CuadroTexto 20"/>
          <p:cNvSpPr txBox="1"/>
          <p:nvPr/>
        </p:nvSpPr>
        <p:spPr>
          <a:xfrm>
            <a:off x="987522" y="161925"/>
            <a:ext cx="11586949" cy="523220"/>
          </a:xfrm>
          <a:prstGeom prst="rect">
            <a:avLst/>
          </a:prstGeom>
          <a:noFill/>
        </p:spPr>
        <p:txBody>
          <a:bodyPr wrap="square" rtlCol="0">
            <a:spAutoFit/>
          </a:bodyPr>
          <a:lstStyle/>
          <a:p>
            <a:r>
              <a:rPr lang="es-AR" sz="2800" b="1" dirty="0">
                <a:latin typeface="Garamond" panose="02020404030301010803" pitchFamily="18" charset="0"/>
              </a:rPr>
              <a:t>El costo del derecho a una vivienda adecuada y de los procesos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animBg="1"/>
      <p:bldP spid="16" grpId="0"/>
      <p:bldP spid="19" grpId="0" animBg="1"/>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Shape 120"/>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Shape 122"/>
          <p:cNvSpPr txBox="1"/>
          <p:nvPr/>
        </p:nvSpPr>
        <p:spPr>
          <a:xfrm>
            <a:off x="626531" y="1387735"/>
            <a:ext cx="10938933" cy="120032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MX" sz="2400" b="1" i="0" u="none" strike="noStrike" cap="none" dirty="0">
                <a:solidFill>
                  <a:schemeClr val="dk1"/>
                </a:solidFill>
                <a:latin typeface="Garamond"/>
                <a:ea typeface="Garamond"/>
                <a:cs typeface="Garamond"/>
                <a:sym typeface="Garamond"/>
              </a:rPr>
              <a:t>Objetivo de la presentación</a:t>
            </a:r>
            <a:r>
              <a:rPr lang="es-MX" sz="2400" b="1" i="0" u="none" strike="noStrike" cap="none" dirty="0" smtClean="0">
                <a:solidFill>
                  <a:schemeClr val="dk1"/>
                </a:solidFill>
                <a:latin typeface="Garamond"/>
                <a:ea typeface="Garamond"/>
                <a:cs typeface="Garamond"/>
                <a:sym typeface="Garamond"/>
              </a:rPr>
              <a:t>:</a:t>
            </a:r>
            <a:r>
              <a:rPr lang="es-MX" sz="2400" i="0" u="none" strike="noStrike" cap="none" dirty="0" smtClean="0">
                <a:solidFill>
                  <a:schemeClr val="dk1"/>
                </a:solidFill>
                <a:latin typeface="Garamond"/>
                <a:ea typeface="Garamond"/>
                <a:cs typeface="Garamond"/>
                <a:sym typeface="Garamond"/>
              </a:rPr>
              <a:t> A partir </a:t>
            </a:r>
            <a:r>
              <a:rPr lang="es-MX" sz="2400" b="1" i="0" u="none" strike="noStrike" cap="none" dirty="0" smtClean="0">
                <a:solidFill>
                  <a:schemeClr val="dk1"/>
                </a:solidFill>
                <a:latin typeface="Garamond"/>
                <a:ea typeface="Garamond"/>
                <a:cs typeface="Garamond"/>
                <a:sym typeface="Garamond"/>
              </a:rPr>
              <a:t>de un caso </a:t>
            </a:r>
            <a:r>
              <a:rPr lang="es-MX" sz="2400" i="0" u="none" strike="noStrike" cap="none" dirty="0" smtClean="0">
                <a:solidFill>
                  <a:schemeClr val="dk1"/>
                </a:solidFill>
                <a:latin typeface="Garamond"/>
                <a:ea typeface="Garamond"/>
                <a:cs typeface="Garamond"/>
                <a:sym typeface="Garamond"/>
              </a:rPr>
              <a:t>(el Protocolo como instrumento jurídico que </a:t>
            </a:r>
            <a:r>
              <a:rPr lang="es-MX" sz="2400" dirty="0" smtClean="0">
                <a:solidFill>
                  <a:schemeClr val="dk1"/>
                </a:solidFill>
                <a:latin typeface="Garamond"/>
                <a:ea typeface="Garamond"/>
                <a:cs typeface="Garamond"/>
                <a:sym typeface="Garamond"/>
              </a:rPr>
              <a:t>regula los procesos de</a:t>
            </a:r>
            <a:r>
              <a:rPr lang="es-MX" sz="2400" i="0" u="none" strike="noStrike" cap="none" dirty="0" smtClean="0">
                <a:solidFill>
                  <a:schemeClr val="dk1"/>
                </a:solidFill>
                <a:latin typeface="Garamond"/>
                <a:ea typeface="Garamond"/>
                <a:cs typeface="Garamond"/>
                <a:sym typeface="Garamond"/>
              </a:rPr>
              <a:t> relocalizació</a:t>
            </a:r>
            <a:r>
              <a:rPr lang="es-MX" sz="2400" dirty="0" smtClean="0">
                <a:solidFill>
                  <a:schemeClr val="dk1"/>
                </a:solidFill>
                <a:latin typeface="Garamond"/>
                <a:ea typeface="Garamond"/>
                <a:cs typeface="Garamond"/>
                <a:sym typeface="Garamond"/>
              </a:rPr>
              <a:t>n y reurbanización de asentamientos informales ) se pretende reflexionar sobre:</a:t>
            </a:r>
          </a:p>
          <a:p>
            <a:pPr marL="0" marR="0" lvl="0" indent="0" algn="just" rtl="0">
              <a:spcBef>
                <a:spcPts val="0"/>
              </a:spcBef>
              <a:spcAft>
                <a:spcPts val="0"/>
              </a:spcAft>
              <a:buNone/>
            </a:pPr>
            <a:r>
              <a:rPr lang="es-MX" sz="2400" b="0" i="0" u="none" strike="noStrike" cap="none" dirty="0" smtClean="0">
                <a:solidFill>
                  <a:schemeClr val="dk1"/>
                </a:solidFill>
                <a:latin typeface="Garamond"/>
                <a:ea typeface="Garamond"/>
                <a:cs typeface="Garamond"/>
                <a:sym typeface="Garamond"/>
              </a:rPr>
              <a:t>- </a:t>
            </a:r>
            <a:r>
              <a:rPr lang="es-MX" sz="2400" b="0" i="0" u="none" strike="noStrike" cap="none" dirty="0">
                <a:solidFill>
                  <a:schemeClr val="dk1"/>
                </a:solidFill>
                <a:latin typeface="Garamond"/>
                <a:ea typeface="Garamond"/>
                <a:cs typeface="Garamond"/>
                <a:sym typeface="Garamond"/>
              </a:rPr>
              <a:t>el </a:t>
            </a:r>
            <a:r>
              <a:rPr lang="es-MX" sz="2400" b="1" i="0" u="none" strike="noStrike" cap="none" dirty="0">
                <a:solidFill>
                  <a:schemeClr val="dk1"/>
                </a:solidFill>
                <a:latin typeface="Garamond"/>
                <a:ea typeface="Garamond"/>
                <a:cs typeface="Garamond"/>
                <a:sym typeface="Garamond"/>
              </a:rPr>
              <a:t>diseño participativo </a:t>
            </a:r>
            <a:r>
              <a:rPr lang="es-MX" sz="2400" b="0" i="0" u="none" strike="noStrike" cap="none" dirty="0">
                <a:solidFill>
                  <a:schemeClr val="dk1"/>
                </a:solidFill>
                <a:latin typeface="Garamond"/>
                <a:ea typeface="Garamond"/>
                <a:cs typeface="Garamond"/>
                <a:sym typeface="Garamond"/>
              </a:rPr>
              <a:t>de las normas jurídicas relacionadas a asentamientos informales.</a:t>
            </a:r>
            <a:endParaRPr dirty="0"/>
          </a:p>
          <a:p>
            <a:pPr marL="0" marR="0" lvl="0" indent="0" algn="just" rtl="0">
              <a:spcBef>
                <a:spcPts val="0"/>
              </a:spcBef>
              <a:spcAft>
                <a:spcPts val="0"/>
              </a:spcAft>
              <a:buNone/>
            </a:pPr>
            <a:r>
              <a:rPr lang="es-MX" sz="2400" b="0" i="0" u="none" strike="noStrike" cap="none" dirty="0">
                <a:solidFill>
                  <a:schemeClr val="dk1"/>
                </a:solidFill>
                <a:latin typeface="Garamond"/>
                <a:ea typeface="Garamond"/>
                <a:cs typeface="Garamond"/>
                <a:sym typeface="Garamond"/>
              </a:rPr>
              <a:t>-  </a:t>
            </a:r>
            <a:r>
              <a:rPr lang="es-MX" sz="2400" dirty="0" smtClean="0">
                <a:solidFill>
                  <a:schemeClr val="dk1"/>
                </a:solidFill>
                <a:latin typeface="Garamond"/>
                <a:ea typeface="Garamond"/>
                <a:cs typeface="Garamond"/>
                <a:sym typeface="Garamond"/>
              </a:rPr>
              <a:t>La regulación sobre asentamientos informales como </a:t>
            </a:r>
            <a:r>
              <a:rPr lang="es-MX" sz="2400" b="1" dirty="0" smtClean="0">
                <a:solidFill>
                  <a:schemeClr val="dk1"/>
                </a:solidFill>
                <a:latin typeface="Garamond"/>
                <a:ea typeface="Garamond"/>
                <a:cs typeface="Garamond"/>
                <a:sym typeface="Garamond"/>
              </a:rPr>
              <a:t>efecto jurídico de </a:t>
            </a:r>
            <a:r>
              <a:rPr lang="es-MX" sz="2400" b="1" i="0" u="none" strike="noStrike" cap="none" dirty="0" smtClean="0">
                <a:solidFill>
                  <a:schemeClr val="dk1"/>
                </a:solidFill>
                <a:latin typeface="Garamond"/>
                <a:ea typeface="Garamond"/>
                <a:cs typeface="Garamond"/>
                <a:sym typeface="Garamond"/>
              </a:rPr>
              <a:t>conflictos </a:t>
            </a:r>
            <a:r>
              <a:rPr lang="es-MX" sz="2400" b="1" i="0" u="none" strike="noStrike" cap="none" dirty="0">
                <a:solidFill>
                  <a:schemeClr val="dk1"/>
                </a:solidFill>
                <a:latin typeface="Garamond"/>
                <a:ea typeface="Garamond"/>
                <a:cs typeface="Garamond"/>
                <a:sym typeface="Garamond"/>
              </a:rPr>
              <a:t>urbanos-ambientales</a:t>
            </a:r>
            <a:endParaRPr b="1" dirty="0"/>
          </a:p>
        </p:txBody>
      </p:sp>
      <p:sp>
        <p:nvSpPr>
          <p:cNvPr id="123" name="Shape 123"/>
          <p:cNvSpPr txBox="1"/>
          <p:nvPr/>
        </p:nvSpPr>
        <p:spPr>
          <a:xfrm>
            <a:off x="626532" y="3813874"/>
            <a:ext cx="10938933" cy="156966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MX" sz="2400" b="1" i="0" u="none" strike="noStrike" cap="none" dirty="0">
                <a:solidFill>
                  <a:schemeClr val="dk1"/>
                </a:solidFill>
                <a:latin typeface="Garamond"/>
                <a:ea typeface="Garamond"/>
                <a:cs typeface="Garamond"/>
                <a:sym typeface="Garamond"/>
              </a:rPr>
              <a:t>Metodología:</a:t>
            </a:r>
            <a:r>
              <a:rPr lang="es-MX" sz="2400" b="0" i="0" u="none" strike="noStrike" cap="none" dirty="0">
                <a:solidFill>
                  <a:schemeClr val="dk1"/>
                </a:solidFill>
                <a:latin typeface="Garamond"/>
                <a:ea typeface="Garamond"/>
                <a:cs typeface="Garamond"/>
                <a:sym typeface="Garamond"/>
              </a:rPr>
              <a:t> </a:t>
            </a:r>
            <a:endParaRPr dirty="0"/>
          </a:p>
          <a:p>
            <a:pPr marL="342900" marR="0" lvl="0" indent="-342900" algn="just" rtl="0">
              <a:spcBef>
                <a:spcPts val="0"/>
              </a:spcBef>
              <a:spcAft>
                <a:spcPts val="0"/>
              </a:spcAft>
              <a:buClr>
                <a:schemeClr val="dk1"/>
              </a:buClr>
              <a:buSzPts val="2400"/>
              <a:buFont typeface="Arial"/>
              <a:buChar char="•"/>
            </a:pPr>
            <a:r>
              <a:rPr lang="es-MX" sz="2400" b="0" i="0" u="none" strike="noStrike" cap="none" dirty="0">
                <a:solidFill>
                  <a:schemeClr val="dk1"/>
                </a:solidFill>
                <a:latin typeface="Garamond"/>
                <a:ea typeface="Garamond"/>
                <a:cs typeface="Garamond"/>
                <a:sym typeface="Garamond"/>
              </a:rPr>
              <a:t>Estudio de caso instrumental.</a:t>
            </a:r>
            <a:endParaRPr dirty="0"/>
          </a:p>
          <a:p>
            <a:pPr marL="342900" marR="0" lvl="0" indent="-342900" algn="just" rtl="0">
              <a:spcBef>
                <a:spcPts val="0"/>
              </a:spcBef>
              <a:spcAft>
                <a:spcPts val="0"/>
              </a:spcAft>
              <a:buClr>
                <a:schemeClr val="dk1"/>
              </a:buClr>
              <a:buSzPts val="2400"/>
              <a:buFont typeface="Arial"/>
              <a:buChar char="•"/>
            </a:pPr>
            <a:r>
              <a:rPr lang="es-MX" sz="2400" b="0" i="0" u="none" strike="noStrike" cap="none" dirty="0">
                <a:solidFill>
                  <a:schemeClr val="dk1"/>
                </a:solidFill>
                <a:latin typeface="Garamond"/>
                <a:ea typeface="Garamond"/>
                <a:cs typeface="Garamond"/>
                <a:sym typeface="Garamond"/>
              </a:rPr>
              <a:t>Cualitativa</a:t>
            </a:r>
            <a:endParaRPr dirty="0"/>
          </a:p>
          <a:p>
            <a:pPr marL="342900" marR="0" lvl="0" indent="-342900" algn="just" rtl="0">
              <a:spcBef>
                <a:spcPts val="0"/>
              </a:spcBef>
              <a:spcAft>
                <a:spcPts val="0"/>
              </a:spcAft>
              <a:buClr>
                <a:schemeClr val="dk1"/>
              </a:buClr>
              <a:buSzPts val="2400"/>
              <a:buFont typeface="Arial"/>
              <a:buChar char="•"/>
            </a:pPr>
            <a:r>
              <a:rPr lang="es-MX" sz="2400" b="0" i="0" u="none" strike="noStrike" cap="none" dirty="0">
                <a:solidFill>
                  <a:schemeClr val="dk1"/>
                </a:solidFill>
                <a:latin typeface="Garamond"/>
                <a:ea typeface="Garamond"/>
                <a:cs typeface="Garamond"/>
                <a:sym typeface="Garamond"/>
              </a:rPr>
              <a:t>Análisis documental, observación participante, entrevistas</a:t>
            </a:r>
            <a:endParaRP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66"/>
          <p:cNvSpPr/>
          <p:nvPr/>
        </p:nvSpPr>
        <p:spPr>
          <a:xfrm>
            <a:off x="521917" y="2177738"/>
            <a:ext cx="2183714" cy="1030477"/>
          </a:xfrm>
          <a:prstGeom prst="rect">
            <a:avLst/>
          </a:prstGeom>
          <a:solidFill>
            <a:srgbClr val="92D050"/>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600" b="1" dirty="0">
                <a:solidFill>
                  <a:schemeClr val="dk1"/>
                </a:solidFill>
                <a:latin typeface="Garamond"/>
                <a:ea typeface="Garamond"/>
                <a:cs typeface="Garamond"/>
                <a:sym typeface="Garamond"/>
              </a:rPr>
              <a:t>EFECTO DEL MERCADO INMOBILIARIO</a:t>
            </a:r>
            <a:endParaRPr sz="1600" b="1" dirty="0">
              <a:solidFill>
                <a:schemeClr val="dk1"/>
              </a:solidFill>
              <a:latin typeface="Garamond"/>
              <a:ea typeface="Garamond"/>
              <a:cs typeface="Garamond"/>
              <a:sym typeface="Garamond"/>
            </a:endParaRPr>
          </a:p>
        </p:txBody>
      </p:sp>
      <p:sp>
        <p:nvSpPr>
          <p:cNvPr id="3" name="Shape 567"/>
          <p:cNvSpPr/>
          <p:nvPr/>
        </p:nvSpPr>
        <p:spPr>
          <a:xfrm>
            <a:off x="552624" y="3474035"/>
            <a:ext cx="2122298" cy="764684"/>
          </a:xfrm>
          <a:prstGeom prst="rect">
            <a:avLst/>
          </a:prstGeom>
          <a:solidFill>
            <a:srgbClr val="92D050"/>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600" b="1" dirty="0">
                <a:solidFill>
                  <a:schemeClr val="dk1"/>
                </a:solidFill>
                <a:latin typeface="Garamond"/>
                <a:ea typeface="Garamond"/>
                <a:cs typeface="Garamond"/>
                <a:sym typeface="Garamond"/>
              </a:rPr>
              <a:t>COSTOS EXCESIVOS DE LA VIVIENDA</a:t>
            </a:r>
            <a:endParaRPr sz="1600" b="1" dirty="0">
              <a:solidFill>
                <a:schemeClr val="dk1"/>
              </a:solidFill>
              <a:latin typeface="Garamond"/>
              <a:ea typeface="Garamond"/>
              <a:cs typeface="Garamond"/>
              <a:sym typeface="Garamond"/>
            </a:endParaRPr>
          </a:p>
        </p:txBody>
      </p:sp>
      <p:sp>
        <p:nvSpPr>
          <p:cNvPr id="4" name="Shape 568"/>
          <p:cNvSpPr/>
          <p:nvPr/>
        </p:nvSpPr>
        <p:spPr>
          <a:xfrm>
            <a:off x="583333" y="4393045"/>
            <a:ext cx="2122299" cy="860898"/>
          </a:xfrm>
          <a:prstGeom prst="rect">
            <a:avLst/>
          </a:prstGeom>
          <a:solidFill>
            <a:srgbClr val="92D050"/>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600" b="1" dirty="0">
                <a:solidFill>
                  <a:schemeClr val="dk1"/>
                </a:solidFill>
                <a:latin typeface="Garamond" panose="02020404030301010803" pitchFamily="18" charset="0"/>
                <a:ea typeface="Garamond"/>
                <a:cs typeface="Garamond"/>
                <a:sym typeface="Garamond"/>
              </a:rPr>
              <a:t>CONFLICTOS INTRAFAMILIARES</a:t>
            </a:r>
            <a:endParaRPr sz="1600" b="1" dirty="0">
              <a:solidFill>
                <a:schemeClr val="dk1"/>
              </a:solidFill>
              <a:latin typeface="Garamond" panose="02020404030301010803" pitchFamily="18" charset="0"/>
              <a:ea typeface="Garamond"/>
              <a:cs typeface="Garamond"/>
              <a:sym typeface="Garamond"/>
            </a:endParaRPr>
          </a:p>
        </p:txBody>
      </p:sp>
      <p:sp>
        <p:nvSpPr>
          <p:cNvPr id="5" name="CuadroTexto 4"/>
          <p:cNvSpPr txBox="1"/>
          <p:nvPr/>
        </p:nvSpPr>
        <p:spPr>
          <a:xfrm>
            <a:off x="3292523" y="1098378"/>
            <a:ext cx="8971128" cy="646331"/>
          </a:xfrm>
          <a:prstGeom prst="rect">
            <a:avLst/>
          </a:prstGeom>
          <a:noFill/>
        </p:spPr>
        <p:txBody>
          <a:bodyPr wrap="square" rtlCol="0">
            <a:spAutoFit/>
          </a:bodyPr>
          <a:lstStyle/>
          <a:p>
            <a:pPr algn="just"/>
            <a:r>
              <a:rPr lang="es-ES" sz="1800" dirty="0">
                <a:latin typeface="Garamond" panose="02020404030301010803" pitchFamily="18" charset="0"/>
              </a:rPr>
              <a:t>Diseñar e implementar instrumentos de planeamiento y gestión de suelo (zonificación especial, derecho de preferencia)</a:t>
            </a:r>
          </a:p>
        </p:txBody>
      </p:sp>
      <p:sp>
        <p:nvSpPr>
          <p:cNvPr id="6" name="CuadroTexto 5"/>
          <p:cNvSpPr txBox="1"/>
          <p:nvPr/>
        </p:nvSpPr>
        <p:spPr>
          <a:xfrm>
            <a:off x="3292523" y="1690013"/>
            <a:ext cx="8827826" cy="646331"/>
          </a:xfrm>
          <a:prstGeom prst="rect">
            <a:avLst/>
          </a:prstGeom>
          <a:noFill/>
        </p:spPr>
        <p:txBody>
          <a:bodyPr wrap="square" rtlCol="0">
            <a:spAutoFit/>
          </a:bodyPr>
          <a:lstStyle/>
          <a:p>
            <a:pPr algn="just"/>
            <a:r>
              <a:rPr lang="es-AR" sz="1800" dirty="0">
                <a:latin typeface="Garamond" panose="02020404030301010803" pitchFamily="18" charset="0"/>
              </a:rPr>
              <a:t>Restricciones sobre el </a:t>
            </a:r>
            <a:r>
              <a:rPr lang="es-AR" sz="1800" dirty="0" err="1">
                <a:latin typeface="Garamond" panose="02020404030301010803" pitchFamily="18" charset="0"/>
              </a:rPr>
              <a:t>parcelamiento</a:t>
            </a:r>
            <a:r>
              <a:rPr lang="es-AR" sz="1800" dirty="0">
                <a:latin typeface="Garamond" panose="02020404030301010803" pitchFamily="18" charset="0"/>
              </a:rPr>
              <a:t> y edificabilidad: destinos habitacionales de baja escala vs. Emprendimientos comerciales o desarrollo inmobiliario con efecto </a:t>
            </a:r>
            <a:r>
              <a:rPr lang="es-AR" sz="1800" dirty="0" err="1">
                <a:latin typeface="Garamond" panose="02020404030301010803" pitchFamily="18" charset="0"/>
              </a:rPr>
              <a:t>gentrificador</a:t>
            </a:r>
            <a:r>
              <a:rPr lang="es-AR" sz="1800" dirty="0">
                <a:latin typeface="Garamond" panose="02020404030301010803" pitchFamily="18" charset="0"/>
              </a:rPr>
              <a:t>.</a:t>
            </a:r>
            <a:endParaRPr lang="es-ES" sz="1800" dirty="0">
              <a:latin typeface="Garamond" panose="02020404030301010803" pitchFamily="18" charset="0"/>
            </a:endParaRPr>
          </a:p>
        </p:txBody>
      </p:sp>
      <p:sp>
        <p:nvSpPr>
          <p:cNvPr id="8" name="CuadroTexto 7"/>
          <p:cNvSpPr txBox="1"/>
          <p:nvPr/>
        </p:nvSpPr>
        <p:spPr>
          <a:xfrm>
            <a:off x="3316407" y="2448278"/>
            <a:ext cx="8645856" cy="1200329"/>
          </a:xfrm>
          <a:prstGeom prst="rect">
            <a:avLst/>
          </a:prstGeom>
          <a:noFill/>
        </p:spPr>
        <p:txBody>
          <a:bodyPr wrap="square" rtlCol="0">
            <a:spAutoFit/>
          </a:bodyPr>
          <a:lstStyle/>
          <a:p>
            <a:pPr algn="just"/>
            <a:r>
              <a:rPr lang="es-AR" sz="1800" dirty="0">
                <a:latin typeface="Garamond" panose="02020404030301010803" pitchFamily="18" charset="0"/>
              </a:rPr>
              <a:t>Distintas alternativas para la regularización </a:t>
            </a:r>
            <a:r>
              <a:rPr lang="es-AR" sz="1800" dirty="0" err="1">
                <a:latin typeface="Garamond" panose="02020404030301010803" pitchFamily="18" charset="0"/>
              </a:rPr>
              <a:t>dominial</a:t>
            </a:r>
            <a:r>
              <a:rPr lang="es-AR" sz="1800" dirty="0">
                <a:latin typeface="Garamond" panose="02020404030301010803" pitchFamily="18" charset="0"/>
              </a:rPr>
              <a:t>:</a:t>
            </a:r>
          </a:p>
          <a:p>
            <a:pPr marL="285750" indent="-285750" algn="just">
              <a:buFontTx/>
              <a:buChar char="-"/>
            </a:pPr>
            <a:r>
              <a:rPr lang="es-AR" sz="1800" dirty="0">
                <a:latin typeface="Garamond" panose="02020404030301010803" pitchFamily="18" charset="0"/>
              </a:rPr>
              <a:t>Q garanticen la seguridad jurídica de la tenencia</a:t>
            </a:r>
          </a:p>
          <a:p>
            <a:pPr marL="285750" indent="-285750" algn="just">
              <a:buFontTx/>
              <a:buChar char="-"/>
            </a:pPr>
            <a:r>
              <a:rPr lang="es-AR" sz="1800" dirty="0">
                <a:latin typeface="Garamond" panose="02020404030301010803" pitchFamily="18" charset="0"/>
              </a:rPr>
              <a:t>Evaluadas por la población en base a asesoramiento jurídico especializado</a:t>
            </a:r>
          </a:p>
          <a:p>
            <a:pPr marL="285750" indent="-285750" algn="just">
              <a:buFontTx/>
              <a:buChar char="-"/>
            </a:pPr>
            <a:r>
              <a:rPr lang="es-AR" sz="1800" dirty="0">
                <a:latin typeface="Garamond" panose="02020404030301010803" pitchFamily="18" charset="0"/>
              </a:rPr>
              <a:t>Dominio pleno, </a:t>
            </a:r>
            <a:r>
              <a:rPr lang="es-AR" sz="1800" dirty="0" err="1">
                <a:latin typeface="Garamond" panose="02020404030301010803" pitchFamily="18" charset="0"/>
              </a:rPr>
              <a:t>dcho</a:t>
            </a:r>
            <a:r>
              <a:rPr lang="es-AR" sz="1800" dirty="0">
                <a:latin typeface="Garamond" panose="02020404030301010803" pitchFamily="18" charset="0"/>
              </a:rPr>
              <a:t> de superficie</a:t>
            </a:r>
            <a:endParaRPr lang="es-ES" sz="1800" dirty="0">
              <a:latin typeface="Garamond" panose="02020404030301010803" pitchFamily="18" charset="0"/>
            </a:endParaRPr>
          </a:p>
        </p:txBody>
      </p:sp>
      <p:sp>
        <p:nvSpPr>
          <p:cNvPr id="9" name="CuadroTexto 8"/>
          <p:cNvSpPr txBox="1"/>
          <p:nvPr/>
        </p:nvSpPr>
        <p:spPr>
          <a:xfrm>
            <a:off x="3292523" y="3875582"/>
            <a:ext cx="6946710" cy="369332"/>
          </a:xfrm>
          <a:prstGeom prst="rect">
            <a:avLst/>
          </a:prstGeom>
          <a:noFill/>
        </p:spPr>
        <p:txBody>
          <a:bodyPr wrap="square" rtlCol="0">
            <a:spAutoFit/>
          </a:bodyPr>
          <a:lstStyle/>
          <a:p>
            <a:pPr algn="just"/>
            <a:r>
              <a:rPr lang="es-AR" sz="1800" dirty="0">
                <a:latin typeface="Garamond" panose="02020404030301010803" pitchFamily="18" charset="0"/>
              </a:rPr>
              <a:t>Resguardos por costos excesivos de vivienda</a:t>
            </a:r>
            <a:endParaRPr lang="es-ES" sz="1800" dirty="0">
              <a:latin typeface="Garamond" panose="02020404030301010803" pitchFamily="18" charset="0"/>
            </a:endParaRPr>
          </a:p>
        </p:txBody>
      </p:sp>
      <p:sp>
        <p:nvSpPr>
          <p:cNvPr id="10" name="CuadroTexto 9"/>
          <p:cNvSpPr txBox="1"/>
          <p:nvPr/>
        </p:nvSpPr>
        <p:spPr>
          <a:xfrm>
            <a:off x="3292523" y="4443439"/>
            <a:ext cx="8645856" cy="646331"/>
          </a:xfrm>
          <a:prstGeom prst="rect">
            <a:avLst/>
          </a:prstGeom>
          <a:noFill/>
        </p:spPr>
        <p:txBody>
          <a:bodyPr wrap="square" rtlCol="0">
            <a:spAutoFit/>
          </a:bodyPr>
          <a:lstStyle/>
          <a:p>
            <a:pPr algn="just"/>
            <a:r>
              <a:rPr lang="es-AR" sz="1800" dirty="0">
                <a:latin typeface="Garamond" panose="02020404030301010803" pitchFamily="18" charset="0"/>
              </a:rPr>
              <a:t>Articulación entre distintas áreas de gobierno para evitar situaciones de violencia familiar y/o de género (acompañamiento social)</a:t>
            </a:r>
            <a:endParaRPr lang="es-ES" sz="1800" dirty="0">
              <a:latin typeface="Garamond" panose="02020404030301010803" pitchFamily="18" charset="0"/>
            </a:endParaRPr>
          </a:p>
        </p:txBody>
      </p:sp>
      <p:sp>
        <p:nvSpPr>
          <p:cNvPr id="11" name="CuadroTexto 10"/>
          <p:cNvSpPr txBox="1"/>
          <p:nvPr/>
        </p:nvSpPr>
        <p:spPr>
          <a:xfrm>
            <a:off x="3414217" y="5327462"/>
            <a:ext cx="8548046" cy="1200329"/>
          </a:xfrm>
          <a:prstGeom prst="rect">
            <a:avLst/>
          </a:prstGeom>
          <a:noFill/>
        </p:spPr>
        <p:txBody>
          <a:bodyPr wrap="square" rtlCol="0">
            <a:spAutoFit/>
          </a:bodyPr>
          <a:lstStyle/>
          <a:p>
            <a:pPr algn="just"/>
            <a:r>
              <a:rPr lang="es-AR" sz="1800" dirty="0">
                <a:latin typeface="Garamond" panose="02020404030301010803" pitchFamily="18" charset="0"/>
              </a:rPr>
              <a:t>Integración social </a:t>
            </a:r>
          </a:p>
          <a:p>
            <a:pPr marL="285750" indent="-285750" algn="just">
              <a:buFontTx/>
              <a:buChar char="-"/>
            </a:pPr>
            <a:r>
              <a:rPr lang="es-AR" sz="1800" dirty="0">
                <a:latin typeface="Garamond" panose="02020404030301010803" pitchFamily="18" charset="0"/>
              </a:rPr>
              <a:t>atendiendo a diversidad de trayectorias residenciales entre población relocalizada desde distintos barrios de origen.</a:t>
            </a:r>
          </a:p>
          <a:p>
            <a:pPr marL="285750" indent="-285750" algn="just">
              <a:buFontTx/>
              <a:buChar char="-"/>
            </a:pPr>
            <a:r>
              <a:rPr lang="es-AR" sz="1800" dirty="0">
                <a:latin typeface="Garamond" panose="02020404030301010803" pitchFamily="18" charset="0"/>
              </a:rPr>
              <a:t>Estrategias de inserción en nuevo entorno con población receptora</a:t>
            </a:r>
            <a:endParaRPr lang="es-ES" sz="1800" dirty="0">
              <a:latin typeface="Garamond" panose="02020404030301010803" pitchFamily="18" charset="0"/>
            </a:endParaRPr>
          </a:p>
        </p:txBody>
      </p:sp>
      <p:sp>
        <p:nvSpPr>
          <p:cNvPr id="12" name="Shape 568"/>
          <p:cNvSpPr/>
          <p:nvPr/>
        </p:nvSpPr>
        <p:spPr>
          <a:xfrm>
            <a:off x="583333" y="5385795"/>
            <a:ext cx="2122298" cy="841713"/>
          </a:xfrm>
          <a:prstGeom prst="rect">
            <a:avLst/>
          </a:prstGeom>
          <a:solidFill>
            <a:srgbClr val="92D050"/>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600" b="1" dirty="0">
                <a:solidFill>
                  <a:schemeClr val="dk1"/>
                </a:solidFill>
                <a:latin typeface="Garamond" panose="02020404030301010803" pitchFamily="18" charset="0"/>
                <a:ea typeface="Garamond"/>
                <a:cs typeface="Garamond"/>
                <a:sym typeface="Garamond"/>
              </a:rPr>
              <a:t>CONFLICTOS SOCIALES</a:t>
            </a:r>
            <a:endParaRPr sz="1600" b="1" dirty="0">
              <a:solidFill>
                <a:schemeClr val="dk1"/>
              </a:solidFill>
              <a:latin typeface="Garamond" panose="02020404030301010803" pitchFamily="18" charset="0"/>
              <a:ea typeface="Garamond"/>
              <a:cs typeface="Garamond"/>
              <a:sym typeface="Garamond"/>
            </a:endParaRPr>
          </a:p>
        </p:txBody>
      </p:sp>
      <p:sp>
        <p:nvSpPr>
          <p:cNvPr id="13" name="Shape 559"/>
          <p:cNvSpPr txBox="1"/>
          <p:nvPr/>
        </p:nvSpPr>
        <p:spPr>
          <a:xfrm>
            <a:off x="2216363" y="298481"/>
            <a:ext cx="10798175"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2400" b="1" dirty="0">
                <a:solidFill>
                  <a:schemeClr val="dk1"/>
                </a:solidFill>
                <a:latin typeface="Garamond" panose="02020404030301010803" pitchFamily="18" charset="0"/>
                <a:ea typeface="Garamond"/>
                <a:cs typeface="Garamond"/>
                <a:sym typeface="Garamond"/>
              </a:rPr>
              <a:t>Cómo proteger a la población de futuros desplazamientos? </a:t>
            </a:r>
            <a:endParaRPr sz="2400" b="1" dirty="0">
              <a:solidFill>
                <a:schemeClr val="dk1"/>
              </a:solidFill>
              <a:latin typeface="Garamond" panose="02020404030301010803" pitchFamily="18" charset="0"/>
              <a:ea typeface="Garamond"/>
              <a:cs typeface="Garamond"/>
              <a:sym typeface="Garamond"/>
            </a:endParaRPr>
          </a:p>
        </p:txBody>
      </p:sp>
      <p:sp>
        <p:nvSpPr>
          <p:cNvPr id="14" name="Shape 477"/>
          <p:cNvSpPr/>
          <p:nvPr/>
        </p:nvSpPr>
        <p:spPr>
          <a:xfrm>
            <a:off x="0" y="6696075"/>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15" name="Shape 478"/>
          <p:cNvSpPr/>
          <p:nvPr/>
        </p:nvSpPr>
        <p:spPr>
          <a:xfrm>
            <a:off x="0" y="-26988"/>
            <a:ext cx="12192000" cy="188913"/>
          </a:xfrm>
          <a:prstGeom prst="rect">
            <a:avLst/>
          </a:prstGeom>
          <a:solidFill>
            <a:srgbClr val="F75939"/>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CuadroTexto 16"/>
          <p:cNvSpPr txBox="1"/>
          <p:nvPr/>
        </p:nvSpPr>
        <p:spPr>
          <a:xfrm>
            <a:off x="775595" y="1180395"/>
            <a:ext cx="1585467" cy="461665"/>
          </a:xfrm>
          <a:prstGeom prst="rect">
            <a:avLst/>
          </a:prstGeom>
          <a:noFill/>
        </p:spPr>
        <p:txBody>
          <a:bodyPr wrap="square" rtlCol="0">
            <a:spAutoFit/>
          </a:bodyPr>
          <a:lstStyle/>
          <a:p>
            <a:pPr algn="ctr"/>
            <a:r>
              <a:rPr lang="es-AR" sz="2400" b="1" dirty="0">
                <a:latin typeface="Garamond" panose="02020404030301010803" pitchFamily="18" charset="0"/>
              </a:rPr>
              <a:t>Amenazas</a:t>
            </a:r>
            <a:endParaRPr lang="es-ES" sz="2400" b="1" dirty="0">
              <a:latin typeface="Garamond" panose="02020404030301010803" pitchFamily="18" charset="0"/>
            </a:endParaRPr>
          </a:p>
        </p:txBody>
      </p:sp>
      <p:sp>
        <p:nvSpPr>
          <p:cNvPr id="18" name="Flecha a la derecha con bandas 17"/>
          <p:cNvSpPr/>
          <p:nvPr/>
        </p:nvSpPr>
        <p:spPr>
          <a:xfrm rot="5400000">
            <a:off x="1049198" y="568120"/>
            <a:ext cx="1038260" cy="1837948"/>
          </a:xfrm>
          <a:prstGeom prst="stripedRightArrow">
            <a:avLst>
              <a:gd name="adj1" fmla="val 79069"/>
              <a:gd name="adj2" fmla="val 36128"/>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s-ES" sz="2400" b="1" dirty="0">
              <a:solidFill>
                <a:srgbClr val="0C0C0C"/>
              </a:solidFill>
              <a:latin typeface="Garamond" panose="02020404030301010803" pitchFamily="18" charset="0"/>
              <a:ea typeface="Garamond"/>
              <a:cs typeface="Garamond"/>
            </a:endParaRPr>
          </a:p>
        </p:txBody>
      </p:sp>
      <p:sp>
        <p:nvSpPr>
          <p:cNvPr id="19" name="Shape 565"/>
          <p:cNvSpPr txBox="1"/>
          <p:nvPr/>
        </p:nvSpPr>
        <p:spPr>
          <a:xfrm>
            <a:off x="3570978" y="679758"/>
            <a:ext cx="9593263"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1600" b="1" dirty="0">
                <a:solidFill>
                  <a:schemeClr val="dk1"/>
                </a:solidFill>
                <a:latin typeface="Garamond"/>
                <a:ea typeface="Garamond"/>
                <a:cs typeface="Garamond"/>
                <a:sym typeface="Garamond"/>
              </a:rPr>
              <a:t>Protección de la población de futuros desplazamientos (2.10 Protocolo)</a:t>
            </a:r>
            <a:endParaRPr sz="1600" dirty="0">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300717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8" grpId="0"/>
      <p:bldP spid="9" grpId="0"/>
      <p:bldP spid="10" grpId="0"/>
      <p:bldP spid="11" grpId="0"/>
      <p:bldP spid="12" grpId="0" animBg="1"/>
      <p:bldP spid="13" grpId="0"/>
      <p:bldP spid="17" grpId="0"/>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2" name="Shape 602"/>
          <p:cNvSpPr/>
          <p:nvPr/>
        </p:nvSpPr>
        <p:spPr>
          <a:xfrm>
            <a:off x="0" y="6696075"/>
            <a:ext cx="12192000" cy="188913"/>
          </a:xfrm>
          <a:prstGeom prst="rect">
            <a:avLst/>
          </a:prstGeom>
          <a:solidFill>
            <a:srgbClr val="F759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3" name="Shape 603"/>
          <p:cNvSpPr/>
          <p:nvPr/>
        </p:nvSpPr>
        <p:spPr>
          <a:xfrm>
            <a:off x="0" y="-26988"/>
            <a:ext cx="12192000" cy="188913"/>
          </a:xfrm>
          <a:prstGeom prst="rect">
            <a:avLst/>
          </a:prstGeom>
          <a:solidFill>
            <a:srgbClr val="F759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4" name="Shape 604"/>
          <p:cNvSpPr txBox="1"/>
          <p:nvPr/>
        </p:nvSpPr>
        <p:spPr>
          <a:xfrm>
            <a:off x="2598737" y="327604"/>
            <a:ext cx="959326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2400" b="1" dirty="0">
                <a:solidFill>
                  <a:schemeClr val="tx1"/>
                </a:solidFill>
                <a:latin typeface="Garamond"/>
                <a:ea typeface="Garamond"/>
                <a:cs typeface="Garamond"/>
                <a:sym typeface="Garamond"/>
              </a:rPr>
              <a:t>Qué derechos de propiedad le vamos a reconocer?</a:t>
            </a:r>
            <a:endParaRPr sz="2400" dirty="0">
              <a:solidFill>
                <a:schemeClr val="tx1"/>
              </a:solidFill>
              <a:latin typeface="Garamond"/>
              <a:ea typeface="Garamond"/>
              <a:cs typeface="Garamond"/>
              <a:sym typeface="Garamond"/>
            </a:endParaRPr>
          </a:p>
        </p:txBody>
      </p:sp>
      <p:sp>
        <p:nvSpPr>
          <p:cNvPr id="605" name="Shape 605"/>
          <p:cNvSpPr txBox="1"/>
          <p:nvPr/>
        </p:nvSpPr>
        <p:spPr>
          <a:xfrm>
            <a:off x="382137" y="1101738"/>
            <a:ext cx="11427721" cy="369331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MX" sz="2000" b="1" u="sng" dirty="0">
                <a:solidFill>
                  <a:schemeClr val="dk1"/>
                </a:solidFill>
                <a:latin typeface="Garamond" panose="02020404030301010803" pitchFamily="18" charset="0"/>
                <a:ea typeface="Garamond"/>
                <a:cs typeface="Garamond"/>
                <a:sym typeface="Garamond"/>
              </a:rPr>
              <a:t>La seguridad jurídica de la tenencia como atributo de la “vivienda adecuada”.</a:t>
            </a:r>
          </a:p>
          <a:p>
            <a:pPr marL="0" marR="0" lvl="0" indent="0" algn="just" rtl="0">
              <a:spcBef>
                <a:spcPts val="0"/>
              </a:spcBef>
              <a:spcAft>
                <a:spcPts val="0"/>
              </a:spcAft>
              <a:buNone/>
            </a:pPr>
            <a:endParaRPr lang="es-MX" sz="2000" b="1" dirty="0">
              <a:solidFill>
                <a:schemeClr val="dk1"/>
              </a:solidFill>
              <a:latin typeface="Garamond" panose="02020404030301010803" pitchFamily="18" charset="0"/>
              <a:ea typeface="Garamond"/>
              <a:cs typeface="Garamond"/>
              <a:sym typeface="Garamond"/>
            </a:endParaRPr>
          </a:p>
          <a:p>
            <a:pPr marL="0" marR="0" lvl="0" indent="0" algn="just" rtl="0">
              <a:spcBef>
                <a:spcPts val="0"/>
              </a:spcBef>
              <a:spcAft>
                <a:spcPts val="0"/>
              </a:spcAft>
              <a:buNone/>
            </a:pPr>
            <a:r>
              <a:rPr lang="es-MX" sz="2000" b="1" u="sng" dirty="0">
                <a:solidFill>
                  <a:schemeClr val="dk1"/>
                </a:solidFill>
                <a:latin typeface="Garamond" panose="02020404030301010803" pitchFamily="18" charset="0"/>
                <a:ea typeface="Garamond"/>
                <a:cs typeface="Garamond"/>
                <a:sym typeface="Garamond"/>
              </a:rPr>
              <a:t>Distintas alternativas para la regularización </a:t>
            </a:r>
            <a:r>
              <a:rPr lang="es-MX" sz="2000" b="1" u="sng" dirty="0" err="1">
                <a:solidFill>
                  <a:schemeClr val="dk1"/>
                </a:solidFill>
                <a:latin typeface="Garamond" panose="02020404030301010803" pitchFamily="18" charset="0"/>
                <a:ea typeface="Garamond"/>
                <a:cs typeface="Garamond"/>
                <a:sym typeface="Garamond"/>
              </a:rPr>
              <a:t>dominial</a:t>
            </a:r>
            <a:r>
              <a:rPr lang="es-MX" sz="2000" b="1" u="sng" dirty="0">
                <a:solidFill>
                  <a:schemeClr val="dk1"/>
                </a:solidFill>
                <a:latin typeface="Garamond" panose="02020404030301010803" pitchFamily="18" charset="0"/>
                <a:ea typeface="Garamond"/>
                <a:cs typeface="Garamond"/>
                <a:sym typeface="Garamond"/>
              </a:rPr>
              <a:t> que garanticen la seguridad jurídica de la vivienda</a:t>
            </a:r>
          </a:p>
          <a:p>
            <a:pPr marL="0" marR="0" lvl="0" indent="0" algn="just" rtl="0">
              <a:spcBef>
                <a:spcPts val="0"/>
              </a:spcBef>
              <a:spcAft>
                <a:spcPts val="0"/>
              </a:spcAft>
              <a:buNone/>
            </a:pPr>
            <a:r>
              <a:rPr lang="es-MX" sz="2000" b="1" dirty="0">
                <a:solidFill>
                  <a:schemeClr val="dk1"/>
                </a:solidFill>
                <a:latin typeface="Garamond" panose="02020404030301010803" pitchFamily="18" charset="0"/>
                <a:ea typeface="Garamond"/>
                <a:cs typeface="Garamond"/>
                <a:sym typeface="Garamond"/>
              </a:rPr>
              <a:t> </a:t>
            </a:r>
          </a:p>
          <a:p>
            <a:pPr lvl="2" algn="just"/>
            <a:r>
              <a:rPr lang="es-MX" sz="2000" b="1" dirty="0">
                <a:solidFill>
                  <a:schemeClr val="dk1"/>
                </a:solidFill>
                <a:latin typeface="Garamond" panose="02020404030301010803" pitchFamily="18" charset="0"/>
                <a:ea typeface="Garamond"/>
                <a:cs typeface="Garamond"/>
                <a:sym typeface="Garamond"/>
              </a:rPr>
              <a:t>  como medida para proteger a la población de futuros desplazamientos (2.10.3)</a:t>
            </a:r>
          </a:p>
          <a:p>
            <a:pPr lvl="2" algn="just"/>
            <a:r>
              <a:rPr lang="es-MX" sz="2000" dirty="0">
                <a:solidFill>
                  <a:schemeClr val="dk1"/>
                </a:solidFill>
                <a:latin typeface="Garamond" panose="02020404030301010803" pitchFamily="18" charset="0"/>
                <a:ea typeface="Garamond"/>
                <a:cs typeface="Garamond"/>
                <a:sym typeface="Garamond"/>
              </a:rPr>
              <a:t>  +evaluación por la población afectada +</a:t>
            </a:r>
          </a:p>
          <a:p>
            <a:pPr lvl="2" algn="just"/>
            <a:r>
              <a:rPr lang="es-MX" sz="2000" dirty="0">
                <a:solidFill>
                  <a:schemeClr val="dk1"/>
                </a:solidFill>
                <a:latin typeface="Garamond" panose="02020404030301010803" pitchFamily="18" charset="0"/>
                <a:ea typeface="Garamond"/>
                <a:cs typeface="Garamond"/>
                <a:sym typeface="Garamond"/>
              </a:rPr>
              <a:t>    asesoramiento técnico jurídico especializado</a:t>
            </a:r>
          </a:p>
          <a:p>
            <a:pPr lvl="2" algn="just"/>
            <a:r>
              <a:rPr lang="es-MX" sz="2000" dirty="0">
                <a:solidFill>
                  <a:schemeClr val="dk1"/>
                </a:solidFill>
                <a:latin typeface="Garamond" panose="02020404030301010803" pitchFamily="18" charset="0"/>
                <a:ea typeface="Garamond"/>
                <a:cs typeface="Garamond"/>
                <a:sym typeface="Garamond"/>
              </a:rPr>
              <a:t>    Dominio pleno , derecho de superficie</a:t>
            </a:r>
          </a:p>
          <a:p>
            <a:pPr lvl="2" algn="just"/>
            <a:endParaRPr lang="es-AR" sz="2000" b="1" dirty="0">
              <a:solidFill>
                <a:schemeClr val="dk1"/>
              </a:solidFill>
              <a:latin typeface="Garamond" panose="02020404030301010803" pitchFamily="18" charset="0"/>
              <a:ea typeface="Garamond"/>
              <a:cs typeface="Garamond"/>
              <a:sym typeface="Garamond"/>
            </a:endParaRPr>
          </a:p>
          <a:p>
            <a:pPr lvl="2" algn="just"/>
            <a:r>
              <a:rPr lang="es-AR" sz="2000" b="1" dirty="0">
                <a:solidFill>
                  <a:schemeClr val="dk1"/>
                </a:solidFill>
                <a:latin typeface="Garamond" panose="02020404030301010803" pitchFamily="18" charset="0"/>
                <a:ea typeface="Garamond"/>
                <a:cs typeface="Garamond"/>
                <a:sym typeface="Garamond"/>
              </a:rPr>
              <a:t>    como abordaje previo a la intervención (4.1)</a:t>
            </a:r>
            <a:endParaRPr sz="2000" b="1" dirty="0">
              <a:solidFill>
                <a:schemeClr val="dk1"/>
              </a:solidFill>
              <a:latin typeface="Garamond" panose="02020404030301010803" pitchFamily="18" charset="0"/>
              <a:ea typeface="Garamond"/>
              <a:cs typeface="Garamond"/>
              <a:sym typeface="Garamond"/>
            </a:endParaRPr>
          </a:p>
          <a:p>
            <a:pPr lvl="2" algn="just"/>
            <a:r>
              <a:rPr lang="es-MX" sz="2000" dirty="0">
                <a:solidFill>
                  <a:schemeClr val="dk1"/>
                </a:solidFill>
                <a:latin typeface="Garamond" panose="02020404030301010803" pitchFamily="18" charset="0"/>
                <a:ea typeface="Garamond"/>
                <a:cs typeface="Garamond"/>
                <a:sym typeface="Garamond"/>
              </a:rPr>
              <a:t>    con sus programas financieros y </a:t>
            </a:r>
          </a:p>
          <a:p>
            <a:pPr lvl="2" algn="just"/>
            <a:r>
              <a:rPr lang="es-MX" sz="2000" dirty="0">
                <a:solidFill>
                  <a:schemeClr val="dk1"/>
                </a:solidFill>
                <a:latin typeface="Garamond" panose="02020404030301010803" pitchFamily="18" charset="0"/>
                <a:ea typeface="Garamond"/>
                <a:cs typeface="Garamond"/>
                <a:sym typeface="Garamond"/>
              </a:rPr>
              <a:t>   definición de la estrategia a implementar.</a:t>
            </a:r>
            <a:endParaRPr sz="2000" dirty="0">
              <a:latin typeface="Garamond" panose="02020404030301010803" pitchFamily="18" charset="0"/>
            </a:endParaRPr>
          </a:p>
          <a:p>
            <a:pPr marL="0" marR="0" lvl="0" indent="0" algn="l" rtl="0">
              <a:spcBef>
                <a:spcPts val="0"/>
              </a:spcBef>
              <a:spcAft>
                <a:spcPts val="0"/>
              </a:spcAft>
              <a:buNone/>
            </a:pPr>
            <a:endParaRPr sz="2000" b="1" dirty="0">
              <a:solidFill>
                <a:schemeClr val="dk1"/>
              </a:solidFill>
              <a:latin typeface="Garamond" panose="02020404030301010803" pitchFamily="18" charset="0"/>
              <a:ea typeface="Garamond"/>
              <a:cs typeface="Garamond"/>
              <a:sym typeface="Garamond"/>
            </a:endParaRPr>
          </a:p>
        </p:txBody>
      </p:sp>
      <p:sp>
        <p:nvSpPr>
          <p:cNvPr id="606" name="Shape 606"/>
          <p:cNvSpPr txBox="1"/>
          <p:nvPr/>
        </p:nvSpPr>
        <p:spPr>
          <a:xfrm>
            <a:off x="382138" y="5141694"/>
            <a:ext cx="11427721" cy="861108"/>
          </a:xfrm>
          <a:prstGeom prst="rect">
            <a:avLst/>
          </a:prstGeom>
          <a:solidFill>
            <a:srgbClr val="F75939">
              <a:alpha val="29803"/>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algn="just">
              <a:defRPr sz="1800" b="1">
                <a:solidFill>
                  <a:schemeClr val="dk1"/>
                </a:solidFill>
                <a:latin typeface="Garamond" panose="02020404030301010803" pitchFamily="18" charset="0"/>
                <a:ea typeface="Garamond"/>
                <a:cs typeface="Garamond"/>
              </a:defRPr>
            </a:lvl1pPr>
          </a:lstStyle>
          <a:p>
            <a:r>
              <a:rPr lang="es-MX" dirty="0">
                <a:sym typeface="Garamond"/>
              </a:rPr>
              <a:t>Las seguridad jurídica de la tenencia plantea grandes desafíos y debe considerarse las dimensiones culturales en torno a las modalidades de la propiedad.</a:t>
            </a:r>
            <a:endParaRPr dirty="0"/>
          </a:p>
          <a:p>
            <a:endParaRPr dirty="0">
              <a:sym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613"/>
        <p:cNvGrpSpPr/>
        <p:nvPr/>
      </p:nvGrpSpPr>
      <p:grpSpPr>
        <a:xfrm>
          <a:off x="0" y="0"/>
          <a:ext cx="0" cy="0"/>
          <a:chOff x="0" y="0"/>
          <a:chExt cx="0" cy="0"/>
        </a:xfrm>
      </p:grpSpPr>
      <p:sp>
        <p:nvSpPr>
          <p:cNvPr id="614" name="Shape 614"/>
          <p:cNvSpPr txBox="1"/>
          <p:nvPr/>
        </p:nvSpPr>
        <p:spPr>
          <a:xfrm>
            <a:off x="2559345" y="2488046"/>
            <a:ext cx="7680325"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4400">
                <a:solidFill>
                  <a:schemeClr val="lt1"/>
                </a:solidFill>
                <a:latin typeface="Garamond"/>
                <a:ea typeface="Garamond"/>
                <a:cs typeface="Garamond"/>
                <a:sym typeface="Garamond"/>
              </a:rPr>
              <a:t>EPISODIO FINAL:</a:t>
            </a:r>
            <a:endParaRPr/>
          </a:p>
          <a:p>
            <a:pPr marL="0" marR="0" lvl="0" indent="0" algn="ctr" rtl="0">
              <a:spcBef>
                <a:spcPts val="0"/>
              </a:spcBef>
              <a:spcAft>
                <a:spcPts val="0"/>
              </a:spcAft>
              <a:buNone/>
            </a:pPr>
            <a:endParaRPr sz="4400">
              <a:solidFill>
                <a:schemeClr val="lt1"/>
              </a:solidFill>
              <a:latin typeface="Garamond"/>
              <a:ea typeface="Garamond"/>
              <a:cs typeface="Garamond"/>
              <a:sym typeface="Garamond"/>
            </a:endParaRPr>
          </a:p>
          <a:p>
            <a:pPr marL="0" marR="0" lvl="0" indent="0" algn="ctr" rtl="0">
              <a:spcBef>
                <a:spcPts val="0"/>
              </a:spcBef>
              <a:spcAft>
                <a:spcPts val="0"/>
              </a:spcAft>
              <a:buNone/>
            </a:pPr>
            <a:r>
              <a:rPr lang="es-MX" sz="3200">
                <a:solidFill>
                  <a:schemeClr val="lt1"/>
                </a:solidFill>
                <a:latin typeface="Garamond"/>
                <a:ea typeface="Garamond"/>
                <a:cs typeface="Garamond"/>
                <a:sym typeface="Garamond"/>
              </a:rPr>
              <a:t>QUÉ NOS QUEDA?</a:t>
            </a:r>
            <a:endParaRPr sz="3200">
              <a:solidFill>
                <a:schemeClr val="lt1"/>
              </a:solidFill>
              <a:latin typeface="Garamond"/>
              <a:ea typeface="Garamond"/>
              <a:cs typeface="Garamond"/>
              <a:sym typeface="Garamond"/>
            </a:endParaRPr>
          </a:p>
        </p:txBody>
      </p:sp>
      <p:sp>
        <p:nvSpPr>
          <p:cNvPr id="615" name="Shape 615"/>
          <p:cNvSpPr/>
          <p:nvPr/>
        </p:nvSpPr>
        <p:spPr>
          <a:xfrm>
            <a:off x="2082689" y="3365209"/>
            <a:ext cx="8633638" cy="196219"/>
          </a:xfrm>
          <a:prstGeom prst="rect">
            <a:avLst/>
          </a:prstGeom>
          <a:solidFill>
            <a:srgbClr val="FF0000">
              <a:alpha val="20000"/>
            </a:srgbClr>
          </a:solidFill>
          <a:ln w="12700" cap="flat" cmpd="sng">
            <a:solidFill>
              <a:srgbClr val="FF0000">
                <a:alpha val="2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Shape 621"/>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2" name="Shape 622"/>
          <p:cNvSpPr txBox="1"/>
          <p:nvPr/>
        </p:nvSpPr>
        <p:spPr>
          <a:xfrm>
            <a:off x="6756400" y="4850136"/>
            <a:ext cx="6214533"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3600" b="1">
                <a:solidFill>
                  <a:schemeClr val="dk1"/>
                </a:solidFill>
                <a:latin typeface="Garamond"/>
                <a:ea typeface="Garamond"/>
                <a:cs typeface="Garamond"/>
                <a:sym typeface="Garamond"/>
              </a:rPr>
              <a:t>CONSIDERACIONES FINALES</a:t>
            </a:r>
            <a:endParaRPr/>
          </a:p>
          <a:p>
            <a:pPr marL="0" marR="0" lvl="0" indent="0" algn="l" rtl="0">
              <a:spcBef>
                <a:spcPts val="0"/>
              </a:spcBef>
              <a:spcAft>
                <a:spcPts val="0"/>
              </a:spcAft>
              <a:buNone/>
            </a:pPr>
            <a:endParaRPr sz="3600">
              <a:solidFill>
                <a:schemeClr val="dk1"/>
              </a:solidFill>
              <a:latin typeface="Garamond"/>
              <a:ea typeface="Garamond"/>
              <a:cs typeface="Garamond"/>
              <a:sym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621" name="Shape 621"/>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6" name="Shape 646"/>
          <p:cNvSpPr txBox="1"/>
          <p:nvPr/>
        </p:nvSpPr>
        <p:spPr>
          <a:xfrm>
            <a:off x="436692" y="3402933"/>
            <a:ext cx="11318616" cy="181588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MX" sz="2800" dirty="0">
                <a:solidFill>
                  <a:schemeClr val="dk1"/>
                </a:solidFill>
                <a:latin typeface="Garamond" panose="02020404030301010803" pitchFamily="18" charset="0"/>
                <a:ea typeface="Garamond"/>
                <a:cs typeface="Garamond"/>
                <a:sym typeface="Garamond"/>
              </a:rPr>
              <a:t>La importancia del diseño participativo de las normas jurídicas:</a:t>
            </a:r>
            <a:r>
              <a:rPr lang="es-MX" sz="2800" b="1" dirty="0">
                <a:solidFill>
                  <a:schemeClr val="dk1"/>
                </a:solidFill>
                <a:latin typeface="Garamond" panose="02020404030301010803" pitchFamily="18" charset="0"/>
                <a:ea typeface="Garamond"/>
                <a:cs typeface="Garamond"/>
                <a:sym typeface="Garamond"/>
              </a:rPr>
              <a:t> para su eficacia, su apropiación y legitimación social. </a:t>
            </a:r>
            <a:r>
              <a:rPr lang="es-MX" sz="2800" dirty="0">
                <a:solidFill>
                  <a:schemeClr val="dk1"/>
                </a:solidFill>
                <a:latin typeface="Garamond" panose="02020404030301010803" pitchFamily="18" charset="0"/>
                <a:ea typeface="Garamond"/>
                <a:cs typeface="Garamond"/>
                <a:sym typeface="Garamond"/>
              </a:rPr>
              <a:t>Las expectativas de la población, convertidas en enunciados jurídicos.</a:t>
            </a:r>
            <a:endParaRPr sz="2800" dirty="0">
              <a:solidFill>
                <a:schemeClr val="dk1"/>
              </a:solidFill>
              <a:latin typeface="Garamond" panose="02020404030301010803" pitchFamily="18" charset="0"/>
              <a:ea typeface="Garamond"/>
              <a:cs typeface="Garamond"/>
              <a:sym typeface="Garamond"/>
            </a:endParaRPr>
          </a:p>
          <a:p>
            <a:pPr marL="0" marR="0" lvl="0" indent="0" algn="just" rtl="0">
              <a:spcBef>
                <a:spcPts val="0"/>
              </a:spcBef>
              <a:spcAft>
                <a:spcPts val="0"/>
              </a:spcAft>
              <a:buNone/>
            </a:pPr>
            <a:endParaRPr sz="2800" dirty="0">
              <a:solidFill>
                <a:schemeClr val="dk1"/>
              </a:solidFill>
              <a:latin typeface="Garamond" panose="02020404030301010803" pitchFamily="18" charset="0"/>
              <a:ea typeface="Garamond"/>
              <a:cs typeface="Garamond"/>
              <a:sym typeface="Garamond"/>
            </a:endParaRPr>
          </a:p>
        </p:txBody>
      </p:sp>
      <p:sp>
        <p:nvSpPr>
          <p:cNvPr id="7" name="Shape 647"/>
          <p:cNvSpPr txBox="1"/>
          <p:nvPr/>
        </p:nvSpPr>
        <p:spPr>
          <a:xfrm>
            <a:off x="66070" y="383984"/>
            <a:ext cx="11591097" cy="523220"/>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rgbClr val="F75939"/>
              </a:buClr>
              <a:buSzPts val="2800"/>
            </a:pPr>
            <a:r>
              <a:rPr lang="es-MX" sz="2800" b="1" dirty="0">
                <a:solidFill>
                  <a:srgbClr val="F75939"/>
                </a:solidFill>
                <a:latin typeface="Garamond" panose="02020404030301010803" pitchFamily="18" charset="0"/>
                <a:ea typeface="Garamond"/>
                <a:cs typeface="Garamond"/>
                <a:sym typeface="Garamond"/>
              </a:rPr>
              <a:t>1. Diseño participativo de las normas jurídicas (asentamientos informales)</a:t>
            </a:r>
            <a:endParaRPr dirty="0">
              <a:latin typeface="Garamond" panose="02020404030301010803" pitchFamily="18" charset="0"/>
            </a:endParaRPr>
          </a:p>
        </p:txBody>
      </p:sp>
      <p:sp>
        <p:nvSpPr>
          <p:cNvPr id="8" name="Shape 646"/>
          <p:cNvSpPr txBox="1"/>
          <p:nvPr/>
        </p:nvSpPr>
        <p:spPr>
          <a:xfrm>
            <a:off x="574416" y="1010610"/>
            <a:ext cx="11331834" cy="181588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MX" sz="2800" b="1" dirty="0">
                <a:solidFill>
                  <a:schemeClr val="dk1"/>
                </a:solidFill>
                <a:latin typeface="Garamond" panose="02020404030301010803" pitchFamily="18" charset="0"/>
                <a:ea typeface="Garamond"/>
                <a:cs typeface="Garamond"/>
                <a:sym typeface="Garamond"/>
              </a:rPr>
              <a:t>Ausencia de un manual o procedimiento reglados </a:t>
            </a:r>
            <a:r>
              <a:rPr lang="es-MX" sz="2800" dirty="0">
                <a:solidFill>
                  <a:schemeClr val="dk1"/>
                </a:solidFill>
                <a:latin typeface="Garamond" panose="02020404030301010803" pitchFamily="18" charset="0"/>
                <a:ea typeface="Garamond"/>
                <a:cs typeface="Garamond"/>
                <a:sym typeface="Garamond"/>
              </a:rPr>
              <a:t>sobre diseño de normas.</a:t>
            </a:r>
          </a:p>
          <a:p>
            <a:pPr marL="457200" marR="0" lvl="0" indent="-457200" algn="just" rtl="0">
              <a:spcBef>
                <a:spcPts val="0"/>
              </a:spcBef>
              <a:spcAft>
                <a:spcPts val="0"/>
              </a:spcAft>
              <a:buFontTx/>
              <a:buChar char="-"/>
            </a:pPr>
            <a:r>
              <a:rPr lang="es-MX" sz="2800" dirty="0">
                <a:solidFill>
                  <a:schemeClr val="dk1"/>
                </a:solidFill>
                <a:latin typeface="Garamond" panose="02020404030301010803" pitchFamily="18" charset="0"/>
                <a:ea typeface="Garamond"/>
                <a:cs typeface="Garamond"/>
                <a:sym typeface="Garamond"/>
              </a:rPr>
              <a:t>Identificación problema</a:t>
            </a:r>
          </a:p>
          <a:p>
            <a:pPr marL="457200" marR="0" lvl="0" indent="-457200" algn="just" rtl="0">
              <a:spcBef>
                <a:spcPts val="0"/>
              </a:spcBef>
              <a:spcAft>
                <a:spcPts val="0"/>
              </a:spcAft>
              <a:buFontTx/>
              <a:buChar char="-"/>
            </a:pPr>
            <a:r>
              <a:rPr lang="es-MX" sz="2800" dirty="0">
                <a:solidFill>
                  <a:schemeClr val="dk1"/>
                </a:solidFill>
                <a:latin typeface="Garamond" panose="02020404030301010803" pitchFamily="18" charset="0"/>
                <a:ea typeface="Garamond"/>
                <a:cs typeface="Garamond"/>
                <a:sym typeface="Garamond"/>
              </a:rPr>
              <a:t>Definición de objetivos</a:t>
            </a:r>
          </a:p>
          <a:p>
            <a:pPr marL="457200" marR="0" lvl="0" indent="-457200" algn="just" rtl="0">
              <a:spcBef>
                <a:spcPts val="0"/>
              </a:spcBef>
              <a:spcAft>
                <a:spcPts val="0"/>
              </a:spcAft>
              <a:buFontTx/>
              <a:buChar char="-"/>
            </a:pPr>
            <a:r>
              <a:rPr lang="es-MX" sz="2800" dirty="0">
                <a:solidFill>
                  <a:schemeClr val="dk1"/>
                </a:solidFill>
                <a:latin typeface="Garamond" panose="02020404030301010803" pitchFamily="18" charset="0"/>
                <a:ea typeface="Garamond"/>
                <a:cs typeface="Garamond"/>
                <a:sym typeface="Garamond"/>
              </a:rPr>
              <a:t>Evaluación de alternativas</a:t>
            </a:r>
          </a:p>
          <a:p>
            <a:pPr marL="457200" marR="0" lvl="0" indent="-457200" algn="just" rtl="0">
              <a:spcBef>
                <a:spcPts val="0"/>
              </a:spcBef>
              <a:spcAft>
                <a:spcPts val="0"/>
              </a:spcAft>
              <a:buFontTx/>
              <a:buChar char="-"/>
            </a:pPr>
            <a:r>
              <a:rPr lang="es-MX" sz="2800" dirty="0">
                <a:solidFill>
                  <a:schemeClr val="dk1"/>
                </a:solidFill>
                <a:latin typeface="Garamond" panose="02020404030301010803" pitchFamily="18" charset="0"/>
                <a:ea typeface="Garamond"/>
                <a:cs typeface="Garamond"/>
                <a:sym typeface="Garamond"/>
              </a:rPr>
              <a:t>Interacción con actores claves</a:t>
            </a:r>
            <a:endParaRPr sz="2800" dirty="0">
              <a:solidFill>
                <a:schemeClr val="dk1"/>
              </a:solidFill>
              <a:latin typeface="Garamond" panose="02020404030301010803" pitchFamily="18" charset="0"/>
              <a:ea typeface="Garamond"/>
              <a:cs typeface="Garamond"/>
              <a:sym typeface="Garamond"/>
            </a:endParaRPr>
          </a:p>
          <a:p>
            <a:pPr marL="0" marR="0" lvl="0" indent="0" algn="just" rtl="0">
              <a:spcBef>
                <a:spcPts val="0"/>
              </a:spcBef>
              <a:spcAft>
                <a:spcPts val="0"/>
              </a:spcAft>
              <a:buNone/>
            </a:pPr>
            <a:endParaRPr sz="2800" dirty="0">
              <a:solidFill>
                <a:schemeClr val="dk1"/>
              </a:solidFill>
              <a:latin typeface="Garamond" panose="02020404030301010803" pitchFamily="18" charset="0"/>
              <a:ea typeface="Garamond"/>
              <a:cs typeface="Garamond"/>
              <a:sym typeface="Garamond"/>
            </a:endParaRPr>
          </a:p>
        </p:txBody>
      </p:sp>
      <p:sp>
        <p:nvSpPr>
          <p:cNvPr id="2" name="Rectángulo 1"/>
          <p:cNvSpPr/>
          <p:nvPr/>
        </p:nvSpPr>
        <p:spPr>
          <a:xfrm>
            <a:off x="436692" y="4921254"/>
            <a:ext cx="11318616" cy="1384995"/>
          </a:xfrm>
          <a:prstGeom prst="rect">
            <a:avLst/>
          </a:prstGeom>
        </p:spPr>
        <p:txBody>
          <a:bodyPr wrap="square">
            <a:spAutoFit/>
          </a:bodyPr>
          <a:lstStyle/>
          <a:p>
            <a:pPr lvl="0"/>
            <a:r>
              <a:rPr lang="es-ES" sz="2800" b="1" dirty="0">
                <a:solidFill>
                  <a:schemeClr val="tx1"/>
                </a:solidFill>
                <a:latin typeface="Garamond" panose="02020404030301010803" pitchFamily="18" charset="0"/>
                <a:ea typeface="Calibri"/>
                <a:cs typeface="Calibri"/>
                <a:sym typeface="Calibri"/>
              </a:rPr>
              <a:t>Efectividad y eficacia del protocolo</a:t>
            </a:r>
            <a:r>
              <a:rPr lang="es-ES" sz="2800" dirty="0">
                <a:solidFill>
                  <a:schemeClr val="tx1"/>
                </a:solidFill>
                <a:latin typeface="Garamond" panose="02020404030301010803" pitchFamily="18" charset="0"/>
                <a:ea typeface="Calibri"/>
                <a:cs typeface="Calibri"/>
                <a:sym typeface="Calibri"/>
              </a:rPr>
              <a:t>: no sólo que se aplique sino que sea un instrumento para alcanzar las finalidades previstas: mejorar calidad de vida de la población, garantizar derechos, solución de la precariedad habitacional-</a:t>
            </a:r>
            <a:endParaRPr lang="es-ES" sz="28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70028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621" name="Shape 621"/>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panose="02020404030301010803" pitchFamily="18" charset="0"/>
              <a:ea typeface="Calibri"/>
              <a:cs typeface="Calibri"/>
              <a:sym typeface="Calibri"/>
            </a:endParaRPr>
          </a:p>
        </p:txBody>
      </p:sp>
      <p:sp>
        <p:nvSpPr>
          <p:cNvPr id="7" name="Shape 647"/>
          <p:cNvSpPr txBox="1"/>
          <p:nvPr/>
        </p:nvSpPr>
        <p:spPr>
          <a:xfrm>
            <a:off x="353252" y="364301"/>
            <a:ext cx="11591097" cy="523220"/>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rgbClr val="F75939"/>
              </a:buClr>
              <a:buSzPts val="2800"/>
            </a:pPr>
            <a:r>
              <a:rPr lang="es-MX" sz="2800" b="1" dirty="0">
                <a:solidFill>
                  <a:srgbClr val="F75939"/>
                </a:solidFill>
                <a:latin typeface="Garamond" panose="02020404030301010803" pitchFamily="18" charset="0"/>
                <a:ea typeface="Garamond"/>
                <a:cs typeface="Garamond"/>
                <a:sym typeface="Garamond"/>
              </a:rPr>
              <a:t>2. Qué produce el conflicto cuándo es llevado a la esfera del derecho y de los tribunales? (</a:t>
            </a:r>
            <a:r>
              <a:rPr lang="es-MX" sz="2800" b="1" dirty="0" err="1">
                <a:solidFill>
                  <a:srgbClr val="F75939"/>
                </a:solidFill>
                <a:latin typeface="Garamond" panose="02020404030301010803" pitchFamily="18" charset="0"/>
                <a:ea typeface="Garamond"/>
                <a:cs typeface="Garamond"/>
                <a:sym typeface="Garamond"/>
              </a:rPr>
              <a:t>juridificación</a:t>
            </a:r>
            <a:r>
              <a:rPr lang="es-MX" sz="2800" b="1" dirty="0">
                <a:solidFill>
                  <a:srgbClr val="F75939"/>
                </a:solidFill>
                <a:latin typeface="Garamond" panose="02020404030301010803" pitchFamily="18" charset="0"/>
                <a:ea typeface="Garamond"/>
                <a:cs typeface="Garamond"/>
                <a:sym typeface="Garamond"/>
              </a:rPr>
              <a:t> y judicialización)</a:t>
            </a:r>
            <a:endParaRPr dirty="0">
              <a:latin typeface="Garamond" panose="02020404030301010803" pitchFamily="18" charset="0"/>
            </a:endParaRPr>
          </a:p>
        </p:txBody>
      </p:sp>
      <p:sp>
        <p:nvSpPr>
          <p:cNvPr id="8" name="Shape 646"/>
          <p:cNvSpPr txBox="1"/>
          <p:nvPr/>
        </p:nvSpPr>
        <p:spPr>
          <a:xfrm>
            <a:off x="587634" y="3047838"/>
            <a:ext cx="11016732" cy="61573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AR" sz="2800" dirty="0">
                <a:solidFill>
                  <a:schemeClr val="dk1"/>
                </a:solidFill>
                <a:latin typeface="Garamond" panose="02020404030301010803" pitchFamily="18" charset="0"/>
                <a:ea typeface="Garamond"/>
                <a:cs typeface="Garamond"/>
                <a:sym typeface="Garamond"/>
              </a:rPr>
              <a:t>Efectos jurídicos del conflicto: </a:t>
            </a:r>
            <a:r>
              <a:rPr lang="es-AR" sz="2800" b="1" dirty="0">
                <a:solidFill>
                  <a:schemeClr val="dk1"/>
                </a:solidFill>
                <a:latin typeface="Garamond" panose="02020404030301010803" pitchFamily="18" charset="0"/>
                <a:ea typeface="Garamond"/>
                <a:cs typeface="Garamond"/>
                <a:sym typeface="Garamond"/>
              </a:rPr>
              <a:t>Productividad jurídica del conflicto como</a:t>
            </a:r>
            <a:r>
              <a:rPr lang="es-AR" sz="2800" dirty="0">
                <a:solidFill>
                  <a:schemeClr val="dk1"/>
                </a:solidFill>
                <a:latin typeface="Garamond" panose="02020404030301010803" pitchFamily="18" charset="0"/>
                <a:ea typeface="Garamond"/>
                <a:cs typeface="Garamond"/>
                <a:sym typeface="Garamond"/>
              </a:rPr>
              <a:t>:.</a:t>
            </a:r>
            <a:endParaRPr sz="2800" dirty="0">
              <a:solidFill>
                <a:schemeClr val="dk1"/>
              </a:solidFill>
              <a:latin typeface="Garamond" panose="02020404030301010803" pitchFamily="18" charset="0"/>
              <a:ea typeface="Garamond"/>
              <a:cs typeface="Garamond"/>
              <a:sym typeface="Garamond"/>
            </a:endParaRPr>
          </a:p>
          <a:p>
            <a:pPr marL="0" marR="0" lvl="0" indent="0" algn="just" rtl="0">
              <a:spcBef>
                <a:spcPts val="0"/>
              </a:spcBef>
              <a:spcAft>
                <a:spcPts val="0"/>
              </a:spcAft>
              <a:buNone/>
            </a:pPr>
            <a:endParaRPr sz="2800" dirty="0">
              <a:solidFill>
                <a:schemeClr val="dk1"/>
              </a:solidFill>
              <a:latin typeface="Garamond" panose="02020404030301010803" pitchFamily="18" charset="0"/>
              <a:ea typeface="Garamond"/>
              <a:cs typeface="Garamond"/>
              <a:sym typeface="Garamond"/>
            </a:endParaRPr>
          </a:p>
        </p:txBody>
      </p:sp>
      <p:sp>
        <p:nvSpPr>
          <p:cNvPr id="9" name="Shape 646"/>
          <p:cNvSpPr txBox="1"/>
          <p:nvPr/>
        </p:nvSpPr>
        <p:spPr>
          <a:xfrm>
            <a:off x="640434" y="1508831"/>
            <a:ext cx="11016732" cy="1685599"/>
          </a:xfrm>
          <a:prstGeom prst="rect">
            <a:avLst/>
          </a:prstGeom>
          <a:noFill/>
          <a:ln>
            <a:noFill/>
          </a:ln>
        </p:spPr>
        <p:txBody>
          <a:bodyPr spcFirstLastPara="1" wrap="square" lIns="91425" tIns="45700" rIns="91425" bIns="45700" anchor="t" anchorCtr="0">
            <a:noAutofit/>
          </a:bodyPr>
          <a:lstStyle/>
          <a:p>
            <a:pPr lvl="0" algn="just"/>
            <a:r>
              <a:rPr lang="es-MX" sz="2800" dirty="0">
                <a:solidFill>
                  <a:schemeClr val="dk1"/>
                </a:solidFill>
                <a:latin typeface="Garamond" panose="02020404030301010803" pitchFamily="18" charset="0"/>
                <a:ea typeface="Garamond"/>
                <a:cs typeface="Garamond"/>
                <a:sym typeface="Garamond"/>
              </a:rPr>
              <a:t>Los conflictos y las decisiones judiciales movilizan la agenda política: “</a:t>
            </a:r>
            <a:r>
              <a:rPr lang="es-MX" sz="2800" b="1" dirty="0">
                <a:solidFill>
                  <a:schemeClr val="dk1"/>
                </a:solidFill>
                <a:latin typeface="Garamond" panose="02020404030301010803" pitchFamily="18" charset="0"/>
                <a:ea typeface="Garamond"/>
                <a:cs typeface="Garamond"/>
                <a:sym typeface="Garamond"/>
              </a:rPr>
              <a:t>Desbloqueo institucional</a:t>
            </a:r>
            <a:r>
              <a:rPr lang="es-MX" sz="2800" dirty="0">
                <a:solidFill>
                  <a:schemeClr val="dk1"/>
                </a:solidFill>
                <a:latin typeface="Garamond" panose="02020404030301010803" pitchFamily="18" charset="0"/>
                <a:ea typeface="Garamond"/>
                <a:cs typeface="Garamond"/>
                <a:sym typeface="Garamond"/>
              </a:rPr>
              <a:t>”: los procesos de relocalización y reurbanización requieren la aplicación de reglas para los procesos, garantizar derechos, etc.</a:t>
            </a:r>
            <a:endParaRPr sz="2800" dirty="0">
              <a:solidFill>
                <a:schemeClr val="dk1"/>
              </a:solidFill>
              <a:latin typeface="Garamond" panose="02020404030301010803" pitchFamily="18" charset="0"/>
              <a:ea typeface="Garamond"/>
              <a:cs typeface="Garamond"/>
              <a:sym typeface="Garamond"/>
            </a:endParaRPr>
          </a:p>
          <a:p>
            <a:pPr marL="0" marR="0" lvl="0" indent="0" algn="just" rtl="0">
              <a:spcBef>
                <a:spcPts val="0"/>
              </a:spcBef>
              <a:spcAft>
                <a:spcPts val="0"/>
              </a:spcAft>
              <a:buNone/>
            </a:pPr>
            <a:endParaRPr sz="2800" dirty="0">
              <a:solidFill>
                <a:schemeClr val="dk1"/>
              </a:solidFill>
              <a:latin typeface="Garamond" panose="02020404030301010803" pitchFamily="18" charset="0"/>
              <a:ea typeface="Garamond"/>
              <a:cs typeface="Garamond"/>
              <a:sym typeface="Garamond"/>
            </a:endParaRPr>
          </a:p>
        </p:txBody>
      </p:sp>
      <p:sp>
        <p:nvSpPr>
          <p:cNvPr id="10" name="Shape 646"/>
          <p:cNvSpPr txBox="1"/>
          <p:nvPr/>
        </p:nvSpPr>
        <p:spPr>
          <a:xfrm>
            <a:off x="927617" y="3661401"/>
            <a:ext cx="11016732" cy="169334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AR" sz="2800" dirty="0">
                <a:solidFill>
                  <a:schemeClr val="dk1"/>
                </a:solidFill>
                <a:latin typeface="Garamond" panose="02020404030301010803" pitchFamily="18" charset="0"/>
                <a:ea typeface="Garamond"/>
                <a:cs typeface="Garamond"/>
                <a:sym typeface="Garamond"/>
              </a:rPr>
              <a:t>- Actualización local del derecho: activación de normas de derechos humanos (internacionales y locales)</a:t>
            </a:r>
          </a:p>
          <a:p>
            <a:pPr marL="0" marR="0" lvl="0" indent="0" algn="just" rtl="0">
              <a:spcBef>
                <a:spcPts val="0"/>
              </a:spcBef>
              <a:spcAft>
                <a:spcPts val="0"/>
              </a:spcAft>
              <a:buNone/>
            </a:pPr>
            <a:r>
              <a:rPr lang="es-AR" sz="2800" dirty="0">
                <a:solidFill>
                  <a:schemeClr val="dk1"/>
                </a:solidFill>
                <a:latin typeface="Garamond" panose="02020404030301010803" pitchFamily="18" charset="0"/>
                <a:ea typeface="Garamond"/>
                <a:cs typeface="Garamond"/>
                <a:sym typeface="Garamond"/>
              </a:rPr>
              <a:t>- Creación normativa: Protocolo </a:t>
            </a:r>
            <a:endParaRPr sz="2800" dirty="0">
              <a:solidFill>
                <a:schemeClr val="dk1"/>
              </a:solidFill>
              <a:latin typeface="Garamond" panose="02020404030301010803" pitchFamily="18" charset="0"/>
              <a:ea typeface="Garamond"/>
              <a:cs typeface="Garamond"/>
              <a:sym typeface="Garamond"/>
            </a:endParaRPr>
          </a:p>
        </p:txBody>
      </p:sp>
      <p:sp>
        <p:nvSpPr>
          <p:cNvPr id="2" name="CuadroTexto 1"/>
          <p:cNvSpPr txBox="1"/>
          <p:nvPr/>
        </p:nvSpPr>
        <p:spPr>
          <a:xfrm>
            <a:off x="587634" y="5354747"/>
            <a:ext cx="11356715" cy="1384995"/>
          </a:xfrm>
          <a:prstGeom prst="rect">
            <a:avLst/>
          </a:prstGeom>
          <a:noFill/>
        </p:spPr>
        <p:txBody>
          <a:bodyPr wrap="square" rtlCol="0">
            <a:spAutoFit/>
          </a:bodyPr>
          <a:lstStyle/>
          <a:p>
            <a:r>
              <a:rPr lang="es-ES" sz="2800" b="1" dirty="0">
                <a:solidFill>
                  <a:schemeClr val="tx1"/>
                </a:solidFill>
                <a:latin typeface="Garamond" panose="02020404030301010803" pitchFamily="18" charset="0"/>
                <a:ea typeface="Calibri"/>
                <a:cs typeface="Calibri"/>
                <a:sym typeface="Calibri"/>
              </a:rPr>
              <a:t>La existencia e intermediación del Protocolo </a:t>
            </a:r>
            <a:r>
              <a:rPr lang="es-ES" sz="2800" dirty="0">
                <a:solidFill>
                  <a:schemeClr val="tx1"/>
                </a:solidFill>
                <a:latin typeface="Garamond" panose="02020404030301010803" pitchFamily="18" charset="0"/>
                <a:ea typeface="Calibri"/>
                <a:cs typeface="Calibri"/>
                <a:sym typeface="Calibri"/>
              </a:rPr>
              <a:t>determina que las pretensiones se traduzcan en respeto de los derechos o violación de los mismos.</a:t>
            </a:r>
            <a:endParaRPr lang="es-ES" sz="2800" dirty="0">
              <a:solidFill>
                <a:schemeClr val="tx1"/>
              </a:solidFill>
              <a:latin typeface="Garamond" panose="02020404030301010803" pitchFamily="18" charset="0"/>
            </a:endParaRPr>
          </a:p>
          <a:p>
            <a:endParaRPr lang="es-ES" sz="2800" dirty="0">
              <a:latin typeface="Garamond" panose="02020404030301010803" pitchFamily="18" charset="0"/>
            </a:endParaRPr>
          </a:p>
        </p:txBody>
      </p:sp>
    </p:spTree>
    <p:extLst>
      <p:ext uri="{BB962C8B-B14F-4D97-AF65-F5344CB8AC3E}">
        <p14:creationId xmlns:p14="http://schemas.microsoft.com/office/powerpoint/2010/main" val="169215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p:nvPr/>
        </p:nvSpPr>
        <p:spPr>
          <a:xfrm>
            <a:off x="0" y="7596406"/>
            <a:ext cx="12192000" cy="188913"/>
          </a:xfrm>
          <a:prstGeom prst="rect">
            <a:avLst/>
          </a:prstGeom>
          <a:solidFill>
            <a:srgbClr val="0C0C0C"/>
          </a:solidFill>
          <a:ln w="1270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aramond"/>
              <a:ea typeface="Garamond"/>
              <a:cs typeface="Garamond"/>
              <a:sym typeface="Garamond"/>
            </a:endParaRPr>
          </a:p>
        </p:txBody>
      </p:sp>
      <p:sp>
        <p:nvSpPr>
          <p:cNvPr id="631" name="Shape 631"/>
          <p:cNvSpPr/>
          <p:nvPr/>
        </p:nvSpPr>
        <p:spPr>
          <a:xfrm>
            <a:off x="-58573" y="32169"/>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75939"/>
              </a:solidFill>
              <a:latin typeface="Garamond"/>
              <a:ea typeface="Garamond"/>
              <a:cs typeface="Garamond"/>
              <a:sym typeface="Garamond"/>
            </a:endParaRPr>
          </a:p>
        </p:txBody>
      </p:sp>
      <p:sp>
        <p:nvSpPr>
          <p:cNvPr id="632" name="Shape 632"/>
          <p:cNvSpPr txBox="1"/>
          <p:nvPr/>
        </p:nvSpPr>
        <p:spPr>
          <a:xfrm>
            <a:off x="265317" y="1414141"/>
            <a:ext cx="11474835" cy="138499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2800" dirty="0">
              <a:solidFill>
                <a:schemeClr val="dk1"/>
              </a:solidFill>
              <a:latin typeface="Garamond"/>
              <a:ea typeface="Garamond"/>
              <a:cs typeface="Garamond"/>
              <a:sym typeface="Garamond"/>
            </a:endParaRPr>
          </a:p>
        </p:txBody>
      </p:sp>
      <p:sp>
        <p:nvSpPr>
          <p:cNvPr id="633" name="Shape 633"/>
          <p:cNvSpPr txBox="1"/>
          <p:nvPr/>
        </p:nvSpPr>
        <p:spPr>
          <a:xfrm>
            <a:off x="265317" y="1638892"/>
            <a:ext cx="11661365" cy="181588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MX" sz="2800" dirty="0">
                <a:solidFill>
                  <a:schemeClr val="dk1"/>
                </a:solidFill>
                <a:latin typeface="Garamond"/>
                <a:ea typeface="Garamond"/>
                <a:cs typeface="Garamond"/>
                <a:sym typeface="Garamond"/>
              </a:rPr>
              <a:t>El protocolo de relocalizaciones y reurbanizaciones como un instrumento para resolver algunos problemas (reglas claras), pero también como una oportunidad para pensar en la necesidad de utilizar </a:t>
            </a:r>
            <a:r>
              <a:rPr lang="es-MX" sz="2800" dirty="0" smtClean="0">
                <a:solidFill>
                  <a:schemeClr val="dk1"/>
                </a:solidFill>
                <a:latin typeface="Garamond"/>
                <a:ea typeface="Garamond"/>
                <a:cs typeface="Garamond"/>
                <a:sym typeface="Garamond"/>
              </a:rPr>
              <a:t>instrumentos:</a:t>
            </a:r>
          </a:p>
          <a:p>
            <a:pPr marL="457200" indent="-457200" algn="just">
              <a:buFontTx/>
              <a:buChar char="-"/>
            </a:pPr>
            <a:r>
              <a:rPr lang="es-AR" sz="2800" dirty="0" smtClean="0">
                <a:solidFill>
                  <a:schemeClr val="dk1"/>
                </a:solidFill>
                <a:latin typeface="Garamond"/>
                <a:ea typeface="Garamond"/>
                <a:cs typeface="Garamond"/>
                <a:sym typeface="Garamond"/>
              </a:rPr>
              <a:t>de financiamiento</a:t>
            </a:r>
          </a:p>
          <a:p>
            <a:pPr marL="457200" indent="-457200" algn="just">
              <a:buFontTx/>
              <a:buChar char="-"/>
            </a:pPr>
            <a:r>
              <a:rPr lang="es-AR" sz="2800" dirty="0" smtClean="0">
                <a:solidFill>
                  <a:schemeClr val="dk1"/>
                </a:solidFill>
                <a:latin typeface="Garamond"/>
                <a:ea typeface="Garamond"/>
                <a:cs typeface="Garamond"/>
                <a:sym typeface="Garamond"/>
              </a:rPr>
              <a:t>para </a:t>
            </a:r>
            <a:r>
              <a:rPr lang="es-AR" sz="2800" dirty="0">
                <a:solidFill>
                  <a:schemeClr val="dk1"/>
                </a:solidFill>
                <a:latin typeface="Garamond"/>
                <a:ea typeface="Garamond"/>
                <a:cs typeface="Garamond"/>
                <a:sym typeface="Garamond"/>
              </a:rPr>
              <a:t>proteger a la población de futuros desplazamientos, </a:t>
            </a:r>
            <a:endParaRPr lang="es-AR" sz="2800" dirty="0" smtClean="0">
              <a:solidFill>
                <a:schemeClr val="dk1"/>
              </a:solidFill>
              <a:latin typeface="Garamond"/>
              <a:ea typeface="Garamond"/>
              <a:cs typeface="Garamond"/>
              <a:sym typeface="Garamond"/>
            </a:endParaRPr>
          </a:p>
          <a:p>
            <a:pPr marL="457200" indent="-457200" algn="just">
              <a:buFontTx/>
              <a:buChar char="-"/>
            </a:pPr>
            <a:r>
              <a:rPr lang="es-AR" sz="2800" dirty="0" smtClean="0">
                <a:solidFill>
                  <a:schemeClr val="dk1"/>
                </a:solidFill>
                <a:latin typeface="Garamond"/>
                <a:ea typeface="Garamond"/>
                <a:cs typeface="Garamond"/>
                <a:sym typeface="Garamond"/>
              </a:rPr>
              <a:t>para </a:t>
            </a:r>
            <a:r>
              <a:rPr lang="es-AR" sz="2800" dirty="0">
                <a:solidFill>
                  <a:schemeClr val="dk1"/>
                </a:solidFill>
                <a:latin typeface="Garamond"/>
                <a:ea typeface="Garamond"/>
                <a:cs typeface="Garamond"/>
                <a:sym typeface="Garamond"/>
              </a:rPr>
              <a:t>regularización </a:t>
            </a:r>
            <a:r>
              <a:rPr lang="es-AR" sz="2800" dirty="0" err="1">
                <a:solidFill>
                  <a:schemeClr val="dk1"/>
                </a:solidFill>
                <a:latin typeface="Garamond"/>
                <a:ea typeface="Garamond"/>
                <a:cs typeface="Garamond"/>
                <a:sym typeface="Garamond"/>
              </a:rPr>
              <a:t>dominial</a:t>
            </a:r>
            <a:r>
              <a:rPr lang="es-AR" sz="2800" dirty="0">
                <a:solidFill>
                  <a:schemeClr val="dk1"/>
                </a:solidFill>
                <a:latin typeface="Garamond"/>
                <a:sym typeface="Garamond"/>
              </a:rPr>
              <a:t>.</a:t>
            </a:r>
            <a:endParaRPr lang="es-AR" sz="2800" dirty="0"/>
          </a:p>
          <a:p>
            <a:pPr marL="0" marR="0" lvl="0" indent="0" algn="just" rtl="0">
              <a:spcBef>
                <a:spcPts val="0"/>
              </a:spcBef>
              <a:spcAft>
                <a:spcPts val="0"/>
              </a:spcAft>
              <a:buNone/>
            </a:pPr>
            <a:endParaRPr sz="2800" dirty="0">
              <a:solidFill>
                <a:schemeClr val="dk1"/>
              </a:solidFill>
              <a:latin typeface="Garamond"/>
              <a:ea typeface="Garamond"/>
              <a:cs typeface="Garamond"/>
              <a:sym typeface="Garamond"/>
            </a:endParaRPr>
          </a:p>
          <a:p>
            <a:pPr marL="0" marR="0" lvl="0" indent="0" algn="just" rtl="0">
              <a:spcBef>
                <a:spcPts val="0"/>
              </a:spcBef>
              <a:spcAft>
                <a:spcPts val="0"/>
              </a:spcAft>
              <a:buNone/>
            </a:pPr>
            <a:endParaRPr sz="2800" dirty="0">
              <a:solidFill>
                <a:schemeClr val="dk1"/>
              </a:solidFill>
              <a:latin typeface="Garamond"/>
              <a:ea typeface="Garamond"/>
              <a:cs typeface="Garamond"/>
              <a:sym typeface="Garamond"/>
            </a:endParaRPr>
          </a:p>
        </p:txBody>
      </p:sp>
      <p:sp>
        <p:nvSpPr>
          <p:cNvPr id="635" name="Shape 635"/>
          <p:cNvSpPr txBox="1"/>
          <p:nvPr/>
        </p:nvSpPr>
        <p:spPr>
          <a:xfrm>
            <a:off x="661181" y="291944"/>
            <a:ext cx="11530819" cy="584775"/>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rgbClr val="F75939"/>
              </a:buClr>
              <a:buSzPts val="3200"/>
            </a:pPr>
            <a:r>
              <a:rPr lang="es-MX" sz="3200" b="1" dirty="0">
                <a:solidFill>
                  <a:srgbClr val="F75939"/>
                </a:solidFill>
                <a:latin typeface="Garamond"/>
                <a:ea typeface="Garamond"/>
                <a:cs typeface="Garamond"/>
                <a:sym typeface="Garamond"/>
              </a:rPr>
              <a:t>3. El protocolo como  contexto en donde se discuten instrumentos</a:t>
            </a:r>
            <a:endParaRPr dirty="0"/>
          </a:p>
        </p:txBody>
      </p:sp>
      <p:sp>
        <p:nvSpPr>
          <p:cNvPr id="636" name="Shape 636"/>
          <p:cNvSpPr txBox="1"/>
          <p:nvPr/>
        </p:nvSpPr>
        <p:spPr>
          <a:xfrm>
            <a:off x="172050" y="5124887"/>
            <a:ext cx="11661365" cy="138499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MX" sz="2800" dirty="0">
                <a:solidFill>
                  <a:schemeClr val="dk1"/>
                </a:solidFill>
                <a:latin typeface="Garamond"/>
                <a:ea typeface="Garamond"/>
                <a:cs typeface="Garamond"/>
                <a:sym typeface="Garamond"/>
              </a:rPr>
              <a:t>Es necesario que las discusiones de los instrumentos de política urbano-territorial hagan parte de un de plan ordenamiento territorial.</a:t>
            </a:r>
            <a:endParaRPr sz="2800" dirty="0">
              <a:solidFill>
                <a:schemeClr val="dk1"/>
              </a:solidFill>
              <a:latin typeface="Garamond"/>
              <a:ea typeface="Garamond"/>
              <a:cs typeface="Garamond"/>
              <a:sym typeface="Garamond"/>
            </a:endParaRPr>
          </a:p>
          <a:p>
            <a:pPr marL="0" marR="0" lvl="0" indent="0" algn="just" rtl="0">
              <a:spcBef>
                <a:spcPts val="0"/>
              </a:spcBef>
              <a:spcAft>
                <a:spcPts val="0"/>
              </a:spcAft>
              <a:buNone/>
            </a:pPr>
            <a:endParaRPr sz="2800" dirty="0">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41915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656"/>
        <p:cNvGrpSpPr/>
        <p:nvPr/>
      </p:nvGrpSpPr>
      <p:grpSpPr>
        <a:xfrm>
          <a:off x="0" y="0"/>
          <a:ext cx="0" cy="0"/>
          <a:chOff x="0" y="0"/>
          <a:chExt cx="0" cy="0"/>
        </a:xfrm>
      </p:grpSpPr>
      <p:sp>
        <p:nvSpPr>
          <p:cNvPr id="657" name="Shape 657"/>
          <p:cNvSpPr txBox="1"/>
          <p:nvPr/>
        </p:nvSpPr>
        <p:spPr>
          <a:xfrm>
            <a:off x="4154228" y="5411450"/>
            <a:ext cx="7680325" cy="14465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4400" dirty="0">
                <a:solidFill>
                  <a:schemeClr val="lt1"/>
                </a:solidFill>
                <a:latin typeface="Garamond"/>
                <a:ea typeface="Garamond"/>
                <a:cs typeface="Garamond"/>
                <a:sym typeface="Garamond"/>
              </a:rPr>
              <a:t>CONTINUARÁ…</a:t>
            </a:r>
            <a:endParaRPr dirty="0"/>
          </a:p>
          <a:p>
            <a:pPr marL="0" marR="0" lvl="0" indent="0" algn="ctr" rtl="0">
              <a:spcBef>
                <a:spcPts val="0"/>
              </a:spcBef>
              <a:spcAft>
                <a:spcPts val="0"/>
              </a:spcAft>
              <a:buNone/>
            </a:pPr>
            <a:endParaRPr sz="4400" dirty="0">
              <a:solidFill>
                <a:schemeClr val="lt1"/>
              </a:solidFill>
              <a:latin typeface="Garamond"/>
              <a:ea typeface="Garamond"/>
              <a:cs typeface="Garamond"/>
              <a:sym typeface="Garamond"/>
            </a:endParaRPr>
          </a:p>
        </p:txBody>
      </p:sp>
      <p:sp>
        <p:nvSpPr>
          <p:cNvPr id="658" name="Shape 658"/>
          <p:cNvSpPr/>
          <p:nvPr/>
        </p:nvSpPr>
        <p:spPr>
          <a:xfrm>
            <a:off x="3558362" y="6368973"/>
            <a:ext cx="8633638" cy="196219"/>
          </a:xfrm>
          <a:prstGeom prst="rect">
            <a:avLst/>
          </a:prstGeom>
          <a:solidFill>
            <a:srgbClr val="FF0000">
              <a:alpha val="20000"/>
            </a:srgbClr>
          </a:solidFill>
          <a:ln w="12700" cap="flat" cmpd="sng">
            <a:solidFill>
              <a:srgbClr val="FF0000">
                <a:alpha val="2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Shape 96"/>
          <p:cNvSpPr txBox="1"/>
          <p:nvPr/>
        </p:nvSpPr>
        <p:spPr>
          <a:xfrm>
            <a:off x="1410494" y="1769811"/>
            <a:ext cx="9313862"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i="0" u="none" strike="noStrike" cap="none" dirty="0">
              <a:solidFill>
                <a:schemeClr val="bg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ts val="2400"/>
              <a:buFont typeface="Arial"/>
              <a:buNone/>
            </a:pPr>
            <a:r>
              <a:rPr lang="es-MX" sz="2400" b="1" i="0" u="none" strike="noStrike" cap="none" dirty="0">
                <a:solidFill>
                  <a:schemeClr val="bg1"/>
                </a:solidFill>
                <a:latin typeface="Garamond"/>
                <a:ea typeface="Garamond"/>
                <a:cs typeface="Garamond"/>
                <a:sym typeface="Garamond"/>
              </a:rPr>
              <a:t>MUCHAS GRACIAS!</a:t>
            </a:r>
          </a:p>
          <a:p>
            <a:pPr marL="0" marR="0" lvl="0" indent="0" algn="ctr" rtl="0">
              <a:lnSpc>
                <a:spcPct val="100000"/>
              </a:lnSpc>
              <a:spcBef>
                <a:spcPts val="0"/>
              </a:spcBef>
              <a:spcAft>
                <a:spcPts val="0"/>
              </a:spcAft>
              <a:buClr>
                <a:schemeClr val="dk1"/>
              </a:buClr>
              <a:buSzPts val="2400"/>
              <a:buFont typeface="Arial"/>
              <a:buNone/>
            </a:pPr>
            <a:endParaRPr lang="es-MX" sz="2400" b="1" dirty="0">
              <a:solidFill>
                <a:schemeClr val="bg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ts val="2400"/>
              <a:buFont typeface="Arial"/>
              <a:buNone/>
            </a:pPr>
            <a:endParaRPr lang="es-MX" sz="2400" b="1" i="0" u="none" strike="noStrike" cap="none" dirty="0">
              <a:solidFill>
                <a:schemeClr val="bg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ts val="2400"/>
              <a:buFont typeface="Arial"/>
              <a:buNone/>
            </a:pPr>
            <a:endParaRPr lang="es-MX" sz="2400" b="1" dirty="0">
              <a:solidFill>
                <a:schemeClr val="bg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ts val="2400"/>
              <a:buFont typeface="Arial"/>
              <a:buNone/>
            </a:pPr>
            <a:r>
              <a:rPr lang="es-MX" sz="2400" b="1" i="0" u="none" strike="noStrike" cap="none" dirty="0">
                <a:solidFill>
                  <a:schemeClr val="bg1"/>
                </a:solidFill>
                <a:latin typeface="Garamond"/>
                <a:ea typeface="Garamond"/>
                <a:cs typeface="Garamond"/>
                <a:sym typeface="Garamond"/>
              </a:rPr>
              <a:t>Melinda Lis Maldonado</a:t>
            </a:r>
          </a:p>
          <a:p>
            <a:pPr marL="0" marR="0" lvl="0" indent="0" algn="ctr" rtl="0">
              <a:lnSpc>
                <a:spcPct val="100000"/>
              </a:lnSpc>
              <a:spcBef>
                <a:spcPts val="0"/>
              </a:spcBef>
              <a:spcAft>
                <a:spcPts val="0"/>
              </a:spcAft>
              <a:buClr>
                <a:schemeClr val="dk1"/>
              </a:buClr>
              <a:buSzPts val="2400"/>
              <a:buFont typeface="Arial"/>
              <a:buNone/>
            </a:pPr>
            <a:r>
              <a:rPr lang="es-MX" sz="2400" b="1" dirty="0">
                <a:solidFill>
                  <a:schemeClr val="bg1"/>
                </a:solidFill>
                <a:latin typeface="Garamond"/>
                <a:ea typeface="Garamond"/>
                <a:cs typeface="Garamond"/>
                <a:sym typeface="Garamond"/>
              </a:rPr>
              <a:t>melindalis@gmail.com</a:t>
            </a:r>
            <a:endParaRPr sz="2400" b="0" i="0" u="none" strike="noStrike" cap="none" dirty="0">
              <a:solidFill>
                <a:schemeClr val="bg1"/>
              </a:solidFill>
              <a:latin typeface="Garamond"/>
              <a:ea typeface="Garamond"/>
              <a:cs typeface="Garamond"/>
              <a:sym typeface="Garamond"/>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dirty="0">
              <a:solidFill>
                <a:schemeClr val="bg1"/>
              </a:solidFill>
              <a:latin typeface="Garamond"/>
              <a:ea typeface="Garamond"/>
              <a:cs typeface="Garamond"/>
              <a:sym typeface="Garamon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Shape 132"/>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3" name="Shape 133"/>
          <p:cNvSpPr txBox="1"/>
          <p:nvPr/>
        </p:nvSpPr>
        <p:spPr>
          <a:xfrm>
            <a:off x="626533" y="558800"/>
            <a:ext cx="10938933" cy="563231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MX" sz="2400" b="1" i="0" u="none" strike="noStrike" cap="none" dirty="0">
                <a:solidFill>
                  <a:schemeClr val="dk1"/>
                </a:solidFill>
                <a:latin typeface="Garamond"/>
                <a:ea typeface="Garamond"/>
                <a:cs typeface="Garamond"/>
                <a:sym typeface="Garamond"/>
              </a:rPr>
              <a:t>Marco teórico: productividad social de los conflictos, principalmente jurídica.</a:t>
            </a:r>
            <a:endParaRPr dirty="0"/>
          </a:p>
          <a:p>
            <a:pPr marL="0" marR="0" lvl="0" indent="0" algn="just" rtl="0">
              <a:spcBef>
                <a:spcPts val="0"/>
              </a:spcBef>
              <a:spcAft>
                <a:spcPts val="0"/>
              </a:spcAft>
              <a:buNone/>
            </a:pPr>
            <a:endParaRPr sz="2400" b="0" i="0" u="none" strike="noStrike" cap="none" dirty="0">
              <a:solidFill>
                <a:schemeClr val="dk1"/>
              </a:solidFill>
              <a:latin typeface="Garamond"/>
              <a:ea typeface="Garamond"/>
              <a:cs typeface="Garamond"/>
              <a:sym typeface="Garamond"/>
            </a:endParaRPr>
          </a:p>
          <a:p>
            <a:pPr marL="342900" marR="0" lvl="0" indent="-342900" algn="just" rtl="0">
              <a:spcBef>
                <a:spcPts val="0"/>
              </a:spcBef>
              <a:spcAft>
                <a:spcPts val="0"/>
              </a:spcAft>
              <a:buClr>
                <a:schemeClr val="dk1"/>
              </a:buClr>
              <a:buSzPts val="2400"/>
              <a:buFont typeface="Arial"/>
              <a:buChar char="•"/>
            </a:pPr>
            <a:r>
              <a:rPr lang="es-MX" sz="2400" b="1" i="0" u="none" strike="noStrike" cap="none" dirty="0">
                <a:solidFill>
                  <a:schemeClr val="dk1"/>
                </a:solidFill>
                <a:latin typeface="Garamond"/>
                <a:ea typeface="Garamond"/>
                <a:cs typeface="Garamond"/>
                <a:sym typeface="Garamond"/>
              </a:rPr>
              <a:t>De qué conflictos hablamos</a:t>
            </a:r>
            <a:r>
              <a:rPr lang="es-MX" sz="2400" b="0" i="0" u="none" strike="noStrike" cap="none" dirty="0">
                <a:solidFill>
                  <a:schemeClr val="dk1"/>
                </a:solidFill>
                <a:latin typeface="Garamond"/>
                <a:ea typeface="Garamond"/>
                <a:cs typeface="Garamond"/>
                <a:sym typeface="Garamond"/>
              </a:rPr>
              <a:t>: conflicto AMBIENTAL  y </a:t>
            </a:r>
            <a:r>
              <a:rPr lang="es-MX" sz="2400" b="0" i="0" u="none" strike="noStrike" cap="none" dirty="0" smtClean="0">
                <a:solidFill>
                  <a:schemeClr val="dk1"/>
                </a:solidFill>
                <a:latin typeface="Garamond"/>
                <a:ea typeface="Garamond"/>
                <a:cs typeface="Garamond"/>
                <a:sym typeface="Garamond"/>
              </a:rPr>
              <a:t>URBANO</a:t>
            </a:r>
            <a:endParaRPr dirty="0" smtClean="0"/>
          </a:p>
          <a:p>
            <a:pPr marL="0" marR="0" lvl="0" indent="0" algn="just" rtl="0">
              <a:spcBef>
                <a:spcPts val="0"/>
              </a:spcBef>
              <a:spcAft>
                <a:spcPts val="0"/>
              </a:spcAft>
              <a:buNone/>
            </a:pPr>
            <a:r>
              <a:rPr lang="es-MX" sz="2400" b="0" i="0" u="none" strike="noStrike" cap="none" dirty="0" smtClean="0">
                <a:solidFill>
                  <a:schemeClr val="dk1"/>
                </a:solidFill>
                <a:latin typeface="Garamond"/>
                <a:ea typeface="Garamond"/>
                <a:cs typeface="Garamond"/>
                <a:sym typeface="Garamond"/>
              </a:rPr>
              <a:t> </a:t>
            </a:r>
            <a:r>
              <a:rPr lang="es-MX" sz="2400" b="0" i="0" u="none" strike="noStrike" cap="none" dirty="0">
                <a:solidFill>
                  <a:schemeClr val="dk1"/>
                </a:solidFill>
                <a:latin typeface="Garamond"/>
                <a:ea typeface="Garamond"/>
                <a:cs typeface="Garamond"/>
                <a:sym typeface="Garamond"/>
              </a:rPr>
              <a:t>- Qué producen los conflictos cuando son llevados al mundo del derecho y de los tribunales? JURIDIFICACIÓN Y JUDICIALIZACIÓN</a:t>
            </a:r>
            <a:endParaRPr dirty="0"/>
          </a:p>
          <a:p>
            <a:pPr marL="0" marR="0" lvl="0" indent="0" algn="just" rtl="0">
              <a:spcBef>
                <a:spcPts val="0"/>
              </a:spcBef>
              <a:spcAft>
                <a:spcPts val="0"/>
              </a:spcAft>
              <a:buNone/>
            </a:pPr>
            <a:r>
              <a:rPr lang="es-MX" sz="2400" b="0" i="0" u="none" strike="noStrike" cap="none" dirty="0">
                <a:solidFill>
                  <a:schemeClr val="dk1"/>
                </a:solidFill>
                <a:latin typeface="Garamond"/>
                <a:ea typeface="Garamond"/>
                <a:cs typeface="Garamond"/>
                <a:sym typeface="Garamond"/>
              </a:rPr>
              <a:t> - Efectos del activismo judicial</a:t>
            </a:r>
            <a:endParaRPr dirty="0"/>
          </a:p>
          <a:p>
            <a:pPr marL="0" marR="0" lvl="0" indent="0" algn="just" rtl="0">
              <a:spcBef>
                <a:spcPts val="0"/>
              </a:spcBef>
              <a:spcAft>
                <a:spcPts val="0"/>
              </a:spcAft>
              <a:buNone/>
            </a:pPr>
            <a:endParaRPr sz="2400" b="0" i="0" u="none" strike="noStrike" cap="none" dirty="0">
              <a:solidFill>
                <a:schemeClr val="dk1"/>
              </a:solidFill>
              <a:latin typeface="Garamond"/>
              <a:ea typeface="Garamond"/>
              <a:cs typeface="Garamond"/>
              <a:sym typeface="Garamond"/>
            </a:endParaRPr>
          </a:p>
          <a:p>
            <a:pPr marL="342900" marR="0" lvl="0" indent="-342900" algn="just" rtl="0">
              <a:spcBef>
                <a:spcPts val="0"/>
              </a:spcBef>
              <a:spcAft>
                <a:spcPts val="0"/>
              </a:spcAft>
              <a:buClr>
                <a:schemeClr val="dk1"/>
              </a:buClr>
              <a:buSzPts val="2400"/>
              <a:buFont typeface="Arial"/>
              <a:buChar char="•"/>
            </a:pPr>
            <a:r>
              <a:rPr lang="es-MX" sz="2400" b="1" i="0" u="none" strike="noStrike" cap="none" dirty="0">
                <a:solidFill>
                  <a:schemeClr val="dk1"/>
                </a:solidFill>
                <a:latin typeface="Garamond"/>
                <a:ea typeface="Garamond"/>
                <a:cs typeface="Garamond"/>
                <a:sym typeface="Garamond"/>
              </a:rPr>
              <a:t>Dos argumentos centrales:</a:t>
            </a:r>
            <a:endParaRPr dirty="0"/>
          </a:p>
          <a:p>
            <a:pPr marL="285750" marR="0" lvl="0" indent="-285750" algn="just" rtl="0">
              <a:spcBef>
                <a:spcPts val="0"/>
              </a:spcBef>
              <a:spcAft>
                <a:spcPts val="0"/>
              </a:spcAft>
              <a:buClr>
                <a:schemeClr val="dk1"/>
              </a:buClr>
              <a:buSzPts val="2400"/>
              <a:buFont typeface="Garamond"/>
              <a:buChar char="-"/>
            </a:pPr>
            <a:r>
              <a:rPr lang="es-MX" sz="2400" b="0" i="0" u="none" strike="noStrike" cap="none" dirty="0">
                <a:solidFill>
                  <a:schemeClr val="dk1"/>
                </a:solidFill>
                <a:latin typeface="Garamond"/>
                <a:ea typeface="Garamond"/>
                <a:cs typeface="Garamond"/>
                <a:sym typeface="Garamond"/>
              </a:rPr>
              <a:t>primera instancia de </a:t>
            </a:r>
            <a:r>
              <a:rPr lang="es-MX" sz="2400" b="0" i="1" u="none" strike="noStrike" cap="none" dirty="0">
                <a:solidFill>
                  <a:schemeClr val="dk1"/>
                </a:solidFill>
                <a:latin typeface="Garamond"/>
                <a:ea typeface="Garamond"/>
                <a:cs typeface="Garamond"/>
                <a:sym typeface="Garamond"/>
              </a:rPr>
              <a:t>“actualización local del derecho” </a:t>
            </a:r>
            <a:r>
              <a:rPr lang="es-MX" sz="2400" b="0" i="0" u="none" strike="noStrike" cap="none" dirty="0">
                <a:solidFill>
                  <a:schemeClr val="dk1"/>
                </a:solidFill>
                <a:latin typeface="Garamond"/>
                <a:ea typeface="Garamond"/>
                <a:cs typeface="Garamond"/>
                <a:sym typeface="Garamond"/>
              </a:rPr>
              <a:t>(Melé, 2006 y 2009, Azuela y </a:t>
            </a:r>
            <a:r>
              <a:rPr lang="es-MX" sz="2400" b="0" i="0" u="none" strike="noStrike" cap="none" dirty="0" err="1">
                <a:solidFill>
                  <a:schemeClr val="dk1"/>
                </a:solidFill>
                <a:latin typeface="Garamond"/>
                <a:ea typeface="Garamond"/>
                <a:cs typeface="Garamond"/>
                <a:sym typeface="Garamond"/>
              </a:rPr>
              <a:t>Mussetta</a:t>
            </a:r>
            <a:r>
              <a:rPr lang="es-MX" sz="2400" b="0" i="0" u="none" strike="noStrike" cap="none" dirty="0">
                <a:solidFill>
                  <a:schemeClr val="dk1"/>
                </a:solidFill>
                <a:latin typeface="Garamond"/>
                <a:ea typeface="Garamond"/>
                <a:cs typeface="Garamond"/>
                <a:sym typeface="Garamond"/>
              </a:rPr>
              <a:t>, 2009, Azuela, Ugalde y Melé, 2015), en tanto se activan normas internacionales y nacionales de derechos humanos, y</a:t>
            </a:r>
            <a:endParaRPr dirty="0"/>
          </a:p>
          <a:p>
            <a:pPr marL="285750" marR="0" lvl="0" indent="-285750" algn="just" rtl="0">
              <a:spcBef>
                <a:spcPts val="0"/>
              </a:spcBef>
              <a:spcAft>
                <a:spcPts val="0"/>
              </a:spcAft>
              <a:buClr>
                <a:schemeClr val="dk1"/>
              </a:buClr>
              <a:buSzPts val="2400"/>
              <a:buFont typeface="Garamond"/>
              <a:buChar char="-"/>
            </a:pPr>
            <a:r>
              <a:rPr lang="es-MX" sz="2400" b="0" i="0" u="none" strike="noStrike" cap="none" dirty="0">
                <a:solidFill>
                  <a:schemeClr val="dk1"/>
                </a:solidFill>
                <a:latin typeface="Garamond"/>
                <a:ea typeface="Garamond"/>
                <a:cs typeface="Garamond"/>
                <a:sym typeface="Garamond"/>
              </a:rPr>
              <a:t>segunda instancia de </a:t>
            </a:r>
            <a:r>
              <a:rPr lang="es-MX" sz="2400" b="0" i="1" u="none" strike="noStrike" cap="none" dirty="0">
                <a:solidFill>
                  <a:schemeClr val="dk1"/>
                </a:solidFill>
                <a:latin typeface="Garamond"/>
                <a:ea typeface="Garamond"/>
                <a:cs typeface="Garamond"/>
                <a:sym typeface="Garamond"/>
              </a:rPr>
              <a:t>creación normativa</a:t>
            </a:r>
            <a:r>
              <a:rPr lang="es-MX" sz="2400" b="0" i="0" u="none" strike="noStrike" cap="none" dirty="0">
                <a:solidFill>
                  <a:schemeClr val="dk1"/>
                </a:solidFill>
                <a:latin typeface="Garamond"/>
                <a:ea typeface="Garamond"/>
                <a:cs typeface="Garamond"/>
                <a:sym typeface="Garamond"/>
              </a:rPr>
              <a:t>, por la aprobación del Protocolo específico (</a:t>
            </a:r>
            <a:r>
              <a:rPr lang="es-MX" sz="2400" b="0" i="0" u="none" strike="noStrike" cap="none" dirty="0" err="1">
                <a:solidFill>
                  <a:schemeClr val="dk1"/>
                </a:solidFill>
                <a:latin typeface="Garamond"/>
                <a:ea typeface="Garamond"/>
                <a:cs typeface="Garamond"/>
                <a:sym typeface="Garamond"/>
              </a:rPr>
              <a:t>juridificación</a:t>
            </a:r>
            <a:r>
              <a:rPr lang="es-MX" sz="2400" b="0" i="0" u="none" strike="noStrike" cap="none" dirty="0">
                <a:solidFill>
                  <a:schemeClr val="dk1"/>
                </a:solidFill>
                <a:latin typeface="Garamond"/>
                <a:ea typeface="Garamond"/>
                <a:cs typeface="Garamond"/>
                <a:sym typeface="Garamond"/>
              </a:rPr>
              <a:t> Azuela 2006).</a:t>
            </a:r>
            <a:endParaRPr sz="2400" b="0" i="0" u="none" strike="noStrike" cap="none" dirty="0">
              <a:solidFill>
                <a:schemeClr val="dk1"/>
              </a:solidFill>
              <a:latin typeface="Garamond"/>
              <a:ea typeface="Garamond"/>
              <a:cs typeface="Garamond"/>
              <a:sym typeface="Garamond"/>
            </a:endParaRPr>
          </a:p>
          <a:p>
            <a:pPr marL="0" marR="0" lvl="0" indent="0" algn="just" rtl="0">
              <a:spcBef>
                <a:spcPts val="0"/>
              </a:spcBef>
              <a:spcAft>
                <a:spcPts val="0"/>
              </a:spcAft>
              <a:buNone/>
            </a:pPr>
            <a:endParaRPr sz="2400" b="0" i="0" u="none" strike="noStrike" cap="none" dirty="0">
              <a:solidFill>
                <a:schemeClr val="dk1"/>
              </a:solidFill>
              <a:latin typeface="Garamond"/>
              <a:ea typeface="Garamond"/>
              <a:cs typeface="Garamond"/>
              <a:sym typeface="Garamon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9" name="Shape 139"/>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Shape 140"/>
          <p:cNvSpPr txBox="1"/>
          <p:nvPr/>
        </p:nvSpPr>
        <p:spPr>
          <a:xfrm>
            <a:off x="6756400" y="4850136"/>
            <a:ext cx="6214533" cy="11950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3600" b="1" i="0" u="none" strike="noStrike" cap="none" dirty="0">
                <a:solidFill>
                  <a:schemeClr val="dk1"/>
                </a:solidFill>
                <a:latin typeface="Garamond"/>
                <a:ea typeface="Garamond"/>
                <a:cs typeface="Garamond"/>
                <a:sym typeface="Garamond"/>
              </a:rPr>
              <a:t>EL CASO</a:t>
            </a:r>
            <a:endParaRPr dirty="0"/>
          </a:p>
          <a:p>
            <a:pPr marL="0" marR="0" lvl="0" indent="0" algn="l" rtl="0">
              <a:spcBef>
                <a:spcPts val="0"/>
              </a:spcBef>
              <a:spcAft>
                <a:spcPts val="0"/>
              </a:spcAft>
              <a:buNone/>
            </a:pPr>
            <a:endParaRPr sz="3600" b="0" i="0" u="none" strike="noStrike" cap="none" dirty="0">
              <a:solidFill>
                <a:schemeClr val="dk1"/>
              </a:solidFill>
              <a:latin typeface="Garamond"/>
              <a:ea typeface="Garamond"/>
              <a:cs typeface="Garamond"/>
              <a:sym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144"/>
        <p:cNvGrpSpPr/>
        <p:nvPr/>
      </p:nvGrpSpPr>
      <p:grpSpPr>
        <a:xfrm>
          <a:off x="0" y="0"/>
          <a:ext cx="0" cy="0"/>
          <a:chOff x="0" y="0"/>
          <a:chExt cx="0" cy="0"/>
        </a:xfrm>
      </p:grpSpPr>
      <p:sp>
        <p:nvSpPr>
          <p:cNvPr id="145" name="Shape 145"/>
          <p:cNvSpPr txBox="1"/>
          <p:nvPr/>
        </p:nvSpPr>
        <p:spPr>
          <a:xfrm>
            <a:off x="2376784" y="2550155"/>
            <a:ext cx="7680325"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4400" b="0" i="0" u="none" strike="noStrike" cap="none" dirty="0">
                <a:solidFill>
                  <a:schemeClr val="lt1"/>
                </a:solidFill>
                <a:latin typeface="Garamond"/>
                <a:ea typeface="Garamond"/>
                <a:cs typeface="Garamond"/>
                <a:sym typeface="Garamond"/>
              </a:rPr>
              <a:t>EPISODIO I:</a:t>
            </a:r>
            <a:endParaRPr dirty="0"/>
          </a:p>
          <a:p>
            <a:pPr marL="0" marR="0" lvl="0" indent="0" algn="ctr" rtl="0">
              <a:spcBef>
                <a:spcPts val="0"/>
              </a:spcBef>
              <a:spcAft>
                <a:spcPts val="0"/>
              </a:spcAft>
              <a:buNone/>
            </a:pPr>
            <a:endParaRPr sz="3200" b="0" i="0" u="none" strike="noStrike" cap="none" dirty="0">
              <a:solidFill>
                <a:schemeClr val="lt1"/>
              </a:solidFill>
              <a:latin typeface="Garamond"/>
              <a:ea typeface="Garamond"/>
              <a:cs typeface="Garamond"/>
              <a:sym typeface="Garamond"/>
            </a:endParaRPr>
          </a:p>
          <a:p>
            <a:pPr marL="0" marR="0" lvl="0" indent="0" algn="ctr" rtl="0">
              <a:spcBef>
                <a:spcPts val="0"/>
              </a:spcBef>
              <a:spcAft>
                <a:spcPts val="0"/>
              </a:spcAft>
              <a:buNone/>
            </a:pPr>
            <a:r>
              <a:rPr lang="es-MX" sz="3200" b="0" i="0" u="none" strike="noStrike" cap="none" dirty="0">
                <a:solidFill>
                  <a:schemeClr val="lt1"/>
                </a:solidFill>
                <a:latin typeface="Garamond"/>
                <a:ea typeface="Garamond"/>
                <a:cs typeface="Garamond"/>
                <a:sym typeface="Garamond"/>
              </a:rPr>
              <a:t> EDITANDO UNA GRAN HISTORIA</a:t>
            </a:r>
            <a:endParaRPr sz="3200" b="0" i="0" u="none" strike="noStrike" cap="none" dirty="0">
              <a:solidFill>
                <a:schemeClr val="lt1"/>
              </a:solidFill>
              <a:latin typeface="Garamond"/>
              <a:ea typeface="Garamond"/>
              <a:cs typeface="Garamond"/>
              <a:sym typeface="Garamond"/>
            </a:endParaRPr>
          </a:p>
        </p:txBody>
      </p:sp>
      <p:sp>
        <p:nvSpPr>
          <p:cNvPr id="146" name="Shape 146"/>
          <p:cNvSpPr/>
          <p:nvPr/>
        </p:nvSpPr>
        <p:spPr>
          <a:xfrm>
            <a:off x="2082689" y="3365209"/>
            <a:ext cx="8633638" cy="196219"/>
          </a:xfrm>
          <a:prstGeom prst="rect">
            <a:avLst/>
          </a:prstGeom>
          <a:solidFill>
            <a:srgbClr val="FF0000">
              <a:alpha val="20000"/>
            </a:srgbClr>
          </a:solidFill>
          <a:ln w="12700" cap="flat" cmpd="sng">
            <a:solidFill>
              <a:srgbClr val="FF0000">
                <a:alpha val="2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rotWithShape="1">
          <a:blip r:embed="rId3">
            <a:alphaModFix/>
          </a:blip>
          <a:srcRect/>
          <a:stretch/>
        </p:blipFill>
        <p:spPr>
          <a:xfrm>
            <a:off x="719138" y="0"/>
            <a:ext cx="8242300" cy="6858000"/>
          </a:xfrm>
          <a:prstGeom prst="rect">
            <a:avLst/>
          </a:prstGeom>
          <a:noFill/>
          <a:ln>
            <a:noFill/>
          </a:ln>
        </p:spPr>
      </p:pic>
      <p:cxnSp>
        <p:nvCxnSpPr>
          <p:cNvPr id="155" name="Shape 155"/>
          <p:cNvCxnSpPr/>
          <p:nvPr/>
        </p:nvCxnSpPr>
        <p:spPr>
          <a:xfrm>
            <a:off x="6584950" y="5876925"/>
            <a:ext cx="504825" cy="0"/>
          </a:xfrm>
          <a:prstGeom prst="straightConnector1">
            <a:avLst/>
          </a:prstGeom>
          <a:noFill/>
          <a:ln w="76200" cap="flat" cmpd="sng">
            <a:solidFill>
              <a:srgbClr val="00B0F0"/>
            </a:solidFill>
            <a:prstDash val="solid"/>
            <a:miter lim="800000"/>
            <a:headEnd type="none" w="sm" len="sm"/>
            <a:tailEnd type="none" w="sm" len="sm"/>
          </a:ln>
        </p:spPr>
      </p:cxnSp>
      <p:cxnSp>
        <p:nvCxnSpPr>
          <p:cNvPr id="156" name="Shape 156"/>
          <p:cNvCxnSpPr/>
          <p:nvPr/>
        </p:nvCxnSpPr>
        <p:spPr>
          <a:xfrm>
            <a:off x="6584950" y="5589588"/>
            <a:ext cx="504825" cy="0"/>
          </a:xfrm>
          <a:prstGeom prst="straightConnector1">
            <a:avLst/>
          </a:prstGeom>
          <a:noFill/>
          <a:ln w="76200" cap="flat" cmpd="sng">
            <a:solidFill>
              <a:srgbClr val="FFFF00"/>
            </a:solidFill>
            <a:prstDash val="solid"/>
            <a:miter lim="800000"/>
            <a:headEnd type="none" w="sm" len="sm"/>
            <a:tailEnd type="none" w="sm" len="sm"/>
          </a:ln>
        </p:spPr>
      </p:cxnSp>
      <p:sp>
        <p:nvSpPr>
          <p:cNvPr id="157" name="Shape 157"/>
          <p:cNvSpPr txBox="1"/>
          <p:nvPr/>
        </p:nvSpPr>
        <p:spPr>
          <a:xfrm>
            <a:off x="7145338" y="5373688"/>
            <a:ext cx="1816100" cy="3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1800" b="0" i="0" u="none" strike="noStrike" cap="none">
                <a:solidFill>
                  <a:schemeClr val="dk1"/>
                </a:solidFill>
                <a:latin typeface="Arial"/>
                <a:ea typeface="Arial"/>
                <a:cs typeface="Arial"/>
                <a:sym typeface="Arial"/>
              </a:rPr>
              <a:t>Cuenca Política</a:t>
            </a:r>
            <a:endParaRPr sz="1800" b="0" i="0" u="none" strike="noStrike" cap="none">
              <a:solidFill>
                <a:schemeClr val="dk1"/>
              </a:solidFill>
              <a:latin typeface="Arial"/>
              <a:ea typeface="Arial"/>
              <a:cs typeface="Arial"/>
              <a:sym typeface="Arial"/>
            </a:endParaRPr>
          </a:p>
        </p:txBody>
      </p:sp>
      <p:sp>
        <p:nvSpPr>
          <p:cNvPr id="158" name="Shape 158"/>
          <p:cNvSpPr txBox="1"/>
          <p:nvPr/>
        </p:nvSpPr>
        <p:spPr>
          <a:xfrm>
            <a:off x="7145338" y="5724525"/>
            <a:ext cx="1816100" cy="3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1800" b="0" i="0" u="none" strike="noStrike" cap="none">
                <a:solidFill>
                  <a:schemeClr val="dk1"/>
                </a:solidFill>
                <a:latin typeface="Arial"/>
                <a:ea typeface="Arial"/>
                <a:cs typeface="Arial"/>
                <a:sym typeface="Arial"/>
              </a:rPr>
              <a:t>Cuenca Hídrica</a:t>
            </a:r>
            <a:endParaRPr sz="1800" b="0" i="0" u="none" strike="noStrike" cap="none">
              <a:solidFill>
                <a:schemeClr val="dk1"/>
              </a:solidFill>
              <a:latin typeface="Arial"/>
              <a:ea typeface="Arial"/>
              <a:cs typeface="Arial"/>
              <a:sym typeface="Arial"/>
            </a:endParaRPr>
          </a:p>
        </p:txBody>
      </p:sp>
      <p:sp>
        <p:nvSpPr>
          <p:cNvPr id="159" name="Shape 159"/>
          <p:cNvSpPr txBox="1"/>
          <p:nvPr/>
        </p:nvSpPr>
        <p:spPr>
          <a:xfrm>
            <a:off x="8961438" y="0"/>
            <a:ext cx="3230562" cy="618648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800" b="1" i="0" u="none" strike="noStrike" cap="none"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MX" sz="1800" b="1" i="0" u="none" strike="noStrike" cap="none" dirty="0">
                <a:solidFill>
                  <a:schemeClr val="dk1"/>
                </a:solidFill>
                <a:latin typeface="Arial Narrow"/>
                <a:ea typeface="Arial Narrow"/>
                <a:cs typeface="Arial Narrow"/>
                <a:sym typeface="Arial Narrow"/>
              </a:rPr>
              <a:t>15 territorios locales:</a:t>
            </a:r>
            <a:endParaRPr dirty="0"/>
          </a:p>
          <a:p>
            <a:pPr marL="0" marR="0" lvl="0" indent="0" algn="just" rtl="0">
              <a:spcBef>
                <a:spcPts val="0"/>
              </a:spcBef>
              <a:spcAft>
                <a:spcPts val="0"/>
              </a:spcAft>
              <a:buNone/>
            </a:pPr>
            <a:r>
              <a:rPr lang="es-MX" sz="1800" b="0" i="0" u="none" strike="noStrike" cap="none" dirty="0">
                <a:solidFill>
                  <a:schemeClr val="dk1"/>
                </a:solidFill>
                <a:latin typeface="Arial Narrow"/>
                <a:ea typeface="Arial Narrow"/>
                <a:cs typeface="Arial Narrow"/>
                <a:sym typeface="Arial Narrow"/>
              </a:rPr>
              <a:t>-14 municipios en Provincia de Buenos Aires</a:t>
            </a:r>
            <a:endParaRPr dirty="0"/>
          </a:p>
          <a:p>
            <a:pPr marL="0" marR="0" lvl="0" indent="0" algn="just" rtl="0">
              <a:spcBef>
                <a:spcPts val="0"/>
              </a:spcBef>
              <a:spcAft>
                <a:spcPts val="0"/>
              </a:spcAft>
              <a:buNone/>
            </a:pPr>
            <a:r>
              <a:rPr lang="es-MX" sz="1800" b="0" i="0" u="none" strike="noStrike" cap="none" dirty="0">
                <a:solidFill>
                  <a:schemeClr val="dk1"/>
                </a:solidFill>
                <a:latin typeface="Arial Narrow"/>
                <a:ea typeface="Arial Narrow"/>
                <a:cs typeface="Arial Narrow"/>
                <a:sym typeface="Arial Narrow"/>
              </a:rPr>
              <a:t>-Ciudad Autónoma de Buenos Aires.</a:t>
            </a:r>
            <a:endParaRPr dirty="0"/>
          </a:p>
          <a:p>
            <a:pPr marL="0" marR="0" lvl="0" indent="0" algn="just" rtl="0">
              <a:spcBef>
                <a:spcPts val="0"/>
              </a:spcBef>
              <a:spcAft>
                <a:spcPts val="0"/>
              </a:spcAft>
              <a:buNone/>
            </a:pPr>
            <a:endParaRPr sz="1800" b="0" i="0" u="none" strike="noStrike" cap="none"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MX" sz="1800" b="1" i="0" u="none" strike="noStrike" cap="none" dirty="0">
                <a:solidFill>
                  <a:schemeClr val="dk1"/>
                </a:solidFill>
                <a:latin typeface="Arial Narrow"/>
                <a:ea typeface="Arial Narrow"/>
                <a:cs typeface="Arial Narrow"/>
                <a:sym typeface="Arial Narrow"/>
              </a:rPr>
              <a:t>Extensión: </a:t>
            </a:r>
            <a:r>
              <a:rPr lang="es-MX" sz="1800" b="0" i="0" u="none" strike="noStrike" cap="none" dirty="0">
                <a:solidFill>
                  <a:schemeClr val="dk1"/>
                </a:solidFill>
                <a:latin typeface="Arial Narrow"/>
                <a:ea typeface="Arial Narrow"/>
                <a:cs typeface="Arial Narrow"/>
                <a:sym typeface="Arial Narrow"/>
              </a:rPr>
              <a:t>2068 km2, por donde discurren los 64 km de extensión del sistema hídrico integrados por los ríos Matanza Riachuelo. </a:t>
            </a:r>
            <a:endParaRPr dirty="0"/>
          </a:p>
          <a:p>
            <a:pPr marL="0" marR="0" lvl="0" indent="0" algn="just" rtl="0">
              <a:spcBef>
                <a:spcPts val="0"/>
              </a:spcBef>
              <a:spcAft>
                <a:spcPts val="0"/>
              </a:spcAft>
              <a:buNone/>
            </a:pPr>
            <a:endParaRPr sz="1800" b="0" i="0" u="none" strike="noStrike" cap="none"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MX" sz="1800" b="0" i="0" u="none" strike="noStrike" cap="none" dirty="0">
                <a:solidFill>
                  <a:schemeClr val="dk1"/>
                </a:solidFill>
                <a:latin typeface="Arial Narrow"/>
                <a:ea typeface="Arial Narrow"/>
                <a:cs typeface="Arial Narrow"/>
                <a:sym typeface="Arial Narrow"/>
              </a:rPr>
              <a:t>La zona más urbanizada e industrializada de Argentina.</a:t>
            </a:r>
            <a:endParaRPr dirty="0"/>
          </a:p>
          <a:p>
            <a:pPr marL="0" marR="0" lvl="0" indent="0" algn="just" rtl="0">
              <a:spcBef>
                <a:spcPts val="0"/>
              </a:spcBef>
              <a:spcAft>
                <a:spcPts val="0"/>
              </a:spcAft>
              <a:buNone/>
            </a:pPr>
            <a:endParaRPr sz="1800" b="0" i="0" u="none" strike="noStrike" cap="none"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MX" sz="1800" b="1" i="0" u="none" strike="noStrike" cap="none" dirty="0">
                <a:solidFill>
                  <a:schemeClr val="dk1"/>
                </a:solidFill>
                <a:latin typeface="Arial Narrow"/>
                <a:ea typeface="Arial Narrow"/>
                <a:cs typeface="Arial Narrow"/>
                <a:sym typeface="Arial Narrow"/>
              </a:rPr>
              <a:t>Alta densidad poblacional y precariedad habitacional:</a:t>
            </a:r>
            <a:endParaRPr dirty="0"/>
          </a:p>
          <a:p>
            <a:pPr marL="0" marR="0" lvl="0" indent="0" algn="just" rtl="0">
              <a:spcBef>
                <a:spcPts val="0"/>
              </a:spcBef>
              <a:spcAft>
                <a:spcPts val="0"/>
              </a:spcAft>
              <a:buNone/>
            </a:pPr>
            <a:r>
              <a:rPr lang="es-MX" sz="1800" b="1" i="0" u="none" strike="noStrike" cap="none" dirty="0">
                <a:solidFill>
                  <a:schemeClr val="dk1"/>
                </a:solidFill>
                <a:latin typeface="Arial Narrow"/>
                <a:ea typeface="Arial Narrow"/>
                <a:cs typeface="Arial Narrow"/>
                <a:sym typeface="Arial Narrow"/>
              </a:rPr>
              <a:t>- </a:t>
            </a:r>
            <a:r>
              <a:rPr lang="es-MX" sz="1800" b="0" i="0" u="none" strike="noStrike" cap="none" dirty="0">
                <a:solidFill>
                  <a:schemeClr val="dk1"/>
                </a:solidFill>
                <a:latin typeface="Arial Narrow"/>
                <a:ea typeface="Arial Narrow"/>
                <a:cs typeface="Arial Narrow"/>
                <a:sym typeface="Arial Narrow"/>
              </a:rPr>
              <a:t>4.008.685 millones de personas</a:t>
            </a:r>
            <a:endParaRPr dirty="0"/>
          </a:p>
          <a:p>
            <a:pPr marL="0" marR="0" lvl="0" indent="0" algn="just" rtl="0">
              <a:spcBef>
                <a:spcPts val="0"/>
              </a:spcBef>
              <a:spcAft>
                <a:spcPts val="0"/>
              </a:spcAft>
              <a:buNone/>
            </a:pPr>
            <a:endParaRPr sz="1800" b="0" i="0" u="none" strike="noStrike" cap="none"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MX" sz="1800" b="0" i="0" u="none" strike="noStrike" cap="none" dirty="0">
                <a:solidFill>
                  <a:schemeClr val="dk1"/>
                </a:solidFill>
                <a:latin typeface="Arial Narrow"/>
                <a:ea typeface="Arial Narrow"/>
                <a:cs typeface="Arial Narrow"/>
                <a:sym typeface="Arial Narrow"/>
              </a:rPr>
              <a:t>-632 urbanizaciones emergentes con alrededor de 1.700.000 de personas viviendo en condiciones precarias</a:t>
            </a:r>
            <a:endParaRPr dirty="0"/>
          </a:p>
        </p:txBody>
      </p:sp>
      <p:sp>
        <p:nvSpPr>
          <p:cNvPr id="160" name="Shape 160"/>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1" name="Shape 161"/>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Shape 166"/>
          <p:cNvPicPr preferRelativeResize="0"/>
          <p:nvPr/>
        </p:nvPicPr>
        <p:blipFill rotWithShape="1">
          <a:blip r:embed="rId3">
            <a:alphaModFix/>
          </a:blip>
          <a:srcRect/>
          <a:stretch/>
        </p:blipFill>
        <p:spPr>
          <a:xfrm>
            <a:off x="1849438" y="0"/>
            <a:ext cx="8493125" cy="6858000"/>
          </a:xfrm>
          <a:prstGeom prst="rect">
            <a:avLst/>
          </a:prstGeom>
          <a:noFill/>
          <a:ln>
            <a:noFill/>
          </a:ln>
        </p:spPr>
      </p:pic>
      <p:sp>
        <p:nvSpPr>
          <p:cNvPr id="167" name="Shape 167"/>
          <p:cNvSpPr/>
          <p:nvPr/>
        </p:nvSpPr>
        <p:spPr>
          <a:xfrm>
            <a:off x="0" y="6696075"/>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8" name="Shape 168"/>
          <p:cNvSpPr/>
          <p:nvPr/>
        </p:nvSpPr>
        <p:spPr>
          <a:xfrm>
            <a:off x="0" y="-26988"/>
            <a:ext cx="12192000" cy="188913"/>
          </a:xfrm>
          <a:prstGeom prst="rect">
            <a:avLst/>
          </a:prstGeom>
          <a:solidFill>
            <a:srgbClr val="F75939"/>
          </a:solidFill>
          <a:ln w="12700" cap="flat" cmpd="sng">
            <a:solidFill>
              <a:srgbClr val="F75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1896</TotalTime>
  <Words>4038</Words>
  <Application>Microsoft Office PowerPoint</Application>
  <PresentationFormat>Panorámica</PresentationFormat>
  <Paragraphs>486</Paragraphs>
  <Slides>47</Slides>
  <Notes>44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47</vt:i4>
      </vt:variant>
    </vt:vector>
  </HeadingPairs>
  <TitlesOfParts>
    <vt:vector size="56" baseType="lpstr">
      <vt:lpstr>Calibri</vt:lpstr>
      <vt:lpstr>Arial Narrow</vt:lpstr>
      <vt:lpstr>Wingdings</vt:lpstr>
      <vt:lpstr>Times New Roman</vt:lpstr>
      <vt:lpstr>Gotham Bold</vt:lpstr>
      <vt:lpstr>Arial</vt:lpstr>
      <vt:lpstr>Garamond</vt:lpstr>
      <vt:lpstr>Noto Sans Symbols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Melinda Maldonado</dc:creator>
  <cp:lastModifiedBy>Melinda Lis Maldonado</cp:lastModifiedBy>
  <cp:revision>44</cp:revision>
  <dcterms:modified xsi:type="dcterms:W3CDTF">2018-05-17T20:22:25Z</dcterms:modified>
</cp:coreProperties>
</file>