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61" r:id="rId6"/>
    <p:sldId id="259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40"/>
    <p:restoredTop sz="94624"/>
  </p:normalViewPr>
  <p:slideViewPr>
    <p:cSldViewPr snapToGrid="0" snapToObjects="1">
      <p:cViewPr varScale="1">
        <p:scale>
          <a:sx n="47" d="100"/>
          <a:sy n="47" d="100"/>
        </p:scale>
        <p:origin x="208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E215B-AD80-EA40-AEE1-FB58D1B14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La regularizaci</a:t>
            </a:r>
            <a:r>
              <a:rPr lang="es-ES" dirty="0" err="1"/>
              <a:t>ón</a:t>
            </a:r>
            <a:r>
              <a:rPr lang="es-ES" dirty="0"/>
              <a:t> de las tierras indígenas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5BE6D6-34A0-CF49-A0F2-7D9EFC9FD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669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DBCA9-0488-D342-B3C6-CED4A52B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PREMISAS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400F2E-A39C-5E4F-B9E9-CE99EA45CA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972551" cy="4133721"/>
          </a:xfrm>
        </p:spPr>
        <p:txBody>
          <a:bodyPr>
            <a:normAutofit fontScale="70000" lnSpcReduction="20000"/>
          </a:bodyPr>
          <a:lstStyle/>
          <a:p>
            <a:r>
              <a:rPr lang="es-CL" dirty="0"/>
              <a:t>La propiedad ind</a:t>
            </a:r>
            <a:r>
              <a:rPr lang="es-ES" dirty="0" err="1"/>
              <a:t>ígena</a:t>
            </a:r>
            <a:r>
              <a:rPr lang="es-ES" dirty="0"/>
              <a:t> implica el deber estatal de demarcación de la tierra que se posee</a:t>
            </a:r>
            <a:endParaRPr lang="es-CL" dirty="0"/>
          </a:p>
          <a:p>
            <a:r>
              <a:rPr lang="es-CL" dirty="0"/>
              <a:t>EL DERECHO A LA RESTITUCI</a:t>
            </a:r>
            <a:r>
              <a:rPr lang="es-ES" dirty="0"/>
              <a:t>ÓN ES UN DERECHO FUNDAMENTAL: formal o material</a:t>
            </a:r>
          </a:p>
          <a:p>
            <a:r>
              <a:rPr lang="es-ES" dirty="0"/>
              <a:t>LA restitución no prescribe (corte </a:t>
            </a:r>
            <a:r>
              <a:rPr lang="es-ES" dirty="0" err="1"/>
              <a:t>idh</a:t>
            </a:r>
            <a:r>
              <a:rPr lang="es-ES" dirty="0"/>
              <a:t>)</a:t>
            </a:r>
          </a:p>
          <a:p>
            <a:r>
              <a:rPr lang="es-ES" dirty="0"/>
              <a:t>LOS ESTADOS TIENEN MARGEN DE APRECIACIÓN PARA REGULAR LOS PROCEDIMIENTOS DE RESTITUCIÓN</a:t>
            </a:r>
          </a:p>
          <a:p>
            <a:r>
              <a:rPr lang="es-ES" dirty="0"/>
              <a:t>LOS PROCESOS DE RESTITUCIÓN CORREPONDE A PROCESOS DE REPARACIÓN HISTÓRICA o de justicia transicional (JUSTICIA </a:t>
            </a:r>
            <a:r>
              <a:rPr lang="es-ES" dirty="0" err="1"/>
              <a:t>ANAMNÉtica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77132B-D1D3-A243-99D0-58861A23C2E9}"/>
              </a:ext>
            </a:extLst>
          </p:cNvPr>
          <p:cNvSpPr txBox="1"/>
          <p:nvPr/>
        </p:nvSpPr>
        <p:spPr>
          <a:xfrm>
            <a:off x="6515100" y="2367092"/>
            <a:ext cx="476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¿A qu</a:t>
            </a:r>
            <a:r>
              <a:rPr lang="es-ES" dirty="0"/>
              <a:t>é forma de propiedad?</a:t>
            </a:r>
          </a:p>
          <a:p>
            <a:r>
              <a:rPr lang="es-ES" dirty="0"/>
              <a:t>¿Cuáles son los límites de la justicia </a:t>
            </a:r>
            <a:r>
              <a:rPr lang="es-ES" dirty="0" err="1"/>
              <a:t>anamnética</a:t>
            </a:r>
            <a:r>
              <a:rPr lang="es-ES" dirty="0"/>
              <a:t>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983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4418C-7CD9-794D-BEB0-C8FFAAFB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4101138" cy="1596177"/>
          </a:xfrm>
        </p:spPr>
        <p:txBody>
          <a:bodyPr/>
          <a:lstStyle/>
          <a:p>
            <a:r>
              <a:rPr lang="es-CL" dirty="0"/>
              <a:t>Conflictos de propiedad:</a:t>
            </a:r>
            <a:br>
              <a:rPr lang="es-CL" dirty="0"/>
            </a:br>
            <a:r>
              <a:rPr lang="es-CL" dirty="0"/>
              <a:t>Zonas cr</a:t>
            </a:r>
            <a:r>
              <a:rPr lang="es-ES" dirty="0" err="1"/>
              <a:t>íticas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58E6894-B0A8-E441-9314-B057082C65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86802" y="618517"/>
            <a:ext cx="6505198" cy="5853721"/>
          </a:xfrm>
        </p:spPr>
      </p:pic>
    </p:spTree>
    <p:extLst>
      <p:ext uri="{BB962C8B-B14F-4D97-AF65-F5344CB8AC3E}">
        <p14:creationId xmlns:p14="http://schemas.microsoft.com/office/powerpoint/2010/main" val="413492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7F9B5-5A9E-3848-9D19-87C4A91B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Normas especiales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4EFB1C-CB26-074F-B96E-5852FFDB53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Ley 19.253</a:t>
            </a:r>
          </a:p>
          <a:p>
            <a:pPr lvl="1"/>
            <a:r>
              <a:rPr lang="es-CL" dirty="0"/>
              <a:t>Qui</a:t>
            </a:r>
            <a:r>
              <a:rPr lang="es-ES" dirty="0" err="1"/>
              <a:t>én</a:t>
            </a:r>
            <a:r>
              <a:rPr lang="es-ES" dirty="0"/>
              <a:t> es indígena</a:t>
            </a:r>
          </a:p>
          <a:p>
            <a:pPr lvl="1"/>
            <a:r>
              <a:rPr lang="es-ES" dirty="0"/>
              <a:t>Qué son las tierras indígenas</a:t>
            </a:r>
          </a:p>
          <a:p>
            <a:pPr lvl="2"/>
            <a:r>
              <a:rPr lang="es-ES" dirty="0"/>
              <a:t>Títulos históricos</a:t>
            </a:r>
          </a:p>
          <a:p>
            <a:pPr lvl="2"/>
            <a:r>
              <a:rPr lang="es-ES" dirty="0"/>
              <a:t>De ocupación histórica y que sean inscritas en el registro de tierras</a:t>
            </a:r>
          </a:p>
          <a:p>
            <a:pPr lvl="2"/>
            <a:r>
              <a:rPr lang="es-ES" dirty="0"/>
              <a:t>Fondo de tierras y aguas indígenas (art. 20)</a:t>
            </a:r>
          </a:p>
          <a:p>
            <a:pPr lvl="2"/>
            <a:r>
              <a:rPr lang="es-ES" dirty="0"/>
              <a:t>No tiene regla sobre expropiación</a:t>
            </a:r>
          </a:p>
        </p:txBody>
      </p:sp>
    </p:spTree>
    <p:extLst>
      <p:ext uri="{BB962C8B-B14F-4D97-AF65-F5344CB8AC3E}">
        <p14:creationId xmlns:p14="http://schemas.microsoft.com/office/powerpoint/2010/main" val="40358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062FD-A184-C04F-BB9F-515B0F65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Procedimientos (I): norte de chile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EBC81B-5558-8549-9ED0-98976C6496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Regularizaci</a:t>
            </a:r>
            <a:r>
              <a:rPr lang="es-ES" dirty="0" err="1"/>
              <a:t>ón</a:t>
            </a:r>
            <a:r>
              <a:rPr lang="es-ES" dirty="0"/>
              <a:t> dl 2.695</a:t>
            </a:r>
          </a:p>
          <a:p>
            <a:r>
              <a:rPr lang="es-ES" dirty="0"/>
              <a:t>Transferencias gratuitas</a:t>
            </a:r>
            <a:endParaRPr lang="es-C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A902A38-3448-AB4A-A8EE-E0C714EE2C2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7516677" y="421186"/>
            <a:ext cx="3595607" cy="5656168"/>
          </a:xfrm>
        </p:spPr>
      </p:pic>
    </p:spTree>
    <p:extLst>
      <p:ext uri="{BB962C8B-B14F-4D97-AF65-F5344CB8AC3E}">
        <p14:creationId xmlns:p14="http://schemas.microsoft.com/office/powerpoint/2010/main" val="51706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40661-573D-CB41-A782-90AADCDE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Procedimientos (II): rapa nui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68F3B1-1588-244A-8FC5-FA70B13CA5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DL 2885</a:t>
            </a:r>
          </a:p>
          <a:p>
            <a:pPr lvl="1"/>
            <a:r>
              <a:rPr lang="es-CL" dirty="0"/>
              <a:t>Qui</a:t>
            </a:r>
            <a:r>
              <a:rPr lang="es-ES" dirty="0" err="1"/>
              <a:t>énes</a:t>
            </a:r>
            <a:r>
              <a:rPr lang="es-ES" dirty="0"/>
              <a:t> pueden postular</a:t>
            </a:r>
          </a:p>
          <a:p>
            <a:pPr lvl="1"/>
            <a:r>
              <a:rPr lang="es-ES" dirty="0"/>
              <a:t>Tenencia material: 10 años</a:t>
            </a:r>
          </a:p>
          <a:p>
            <a:pPr lvl="1"/>
            <a:r>
              <a:rPr lang="es-ES" dirty="0"/>
              <a:t>Adquisición por prescripción: 2 años </a:t>
            </a:r>
          </a:p>
          <a:p>
            <a:pPr lvl="1"/>
            <a:r>
              <a:rPr lang="es-ES" dirty="0"/>
              <a:t>Participación de la </a:t>
            </a:r>
            <a:r>
              <a:rPr lang="es-ES" dirty="0" err="1"/>
              <a:t>codeipa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12953E-8730-F24E-9865-AC1F8304A1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5499100" y="977899"/>
            <a:ext cx="66929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7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D6829-6EAA-9249-A2BE-CB9456C8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Procedimientos (IIi): araucan</a:t>
            </a:r>
            <a:r>
              <a:rPr lang="es-ES" dirty="0" err="1"/>
              <a:t>ía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D1A616-1859-6149-B402-C8F71799BE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DAACD1F-8FA2-B540-A1F0-4AADBF4E2A9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7029512" y="2366963"/>
            <a:ext cx="3390775" cy="3424237"/>
          </a:xfrm>
        </p:spPr>
      </p:pic>
    </p:spTree>
    <p:extLst>
      <p:ext uri="{BB962C8B-B14F-4D97-AF65-F5344CB8AC3E}">
        <p14:creationId xmlns:p14="http://schemas.microsoft.com/office/powerpoint/2010/main" val="235667165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925</TotalTime>
  <Words>187</Words>
  <Application>Microsoft Macintosh PowerPoint</Application>
  <PresentationFormat>Panorámica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Tw Cen MT</vt:lpstr>
      <vt:lpstr>Gota</vt:lpstr>
      <vt:lpstr>La regularización de las tierras indígenas</vt:lpstr>
      <vt:lpstr>PREMISAS</vt:lpstr>
      <vt:lpstr>Conflictos de propiedad: Zonas críticas</vt:lpstr>
      <vt:lpstr>Normas especiales</vt:lpstr>
      <vt:lpstr>Procedimientos (I): norte de chile</vt:lpstr>
      <vt:lpstr>Procedimientos (II): rapa nui</vt:lpstr>
      <vt:lpstr>Procedimientos (IIi): araucanía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regularización de las tierras indígenas</dc:title>
  <dc:creator>Manuel Nunez Poblete</dc:creator>
  <cp:lastModifiedBy>Manuel Nunez Poblete</cp:lastModifiedBy>
  <cp:revision>7</cp:revision>
  <dcterms:created xsi:type="dcterms:W3CDTF">2018-05-17T20:28:05Z</dcterms:created>
  <dcterms:modified xsi:type="dcterms:W3CDTF">2018-05-18T11:53:16Z</dcterms:modified>
</cp:coreProperties>
</file>